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4"/>
  </p:notesMasterIdLst>
  <p:handoutMasterIdLst>
    <p:handoutMasterId r:id="rId45"/>
  </p:handoutMasterIdLst>
  <p:sldIdLst>
    <p:sldId id="256" r:id="rId2"/>
    <p:sldId id="356" r:id="rId3"/>
    <p:sldId id="335" r:id="rId4"/>
    <p:sldId id="357" r:id="rId5"/>
    <p:sldId id="372" r:id="rId6"/>
    <p:sldId id="373" r:id="rId7"/>
    <p:sldId id="374" r:id="rId8"/>
    <p:sldId id="358" r:id="rId9"/>
    <p:sldId id="375" r:id="rId10"/>
    <p:sldId id="366" r:id="rId11"/>
    <p:sldId id="362" r:id="rId12"/>
    <p:sldId id="376" r:id="rId13"/>
    <p:sldId id="377" r:id="rId14"/>
    <p:sldId id="364" r:id="rId15"/>
    <p:sldId id="359" r:id="rId16"/>
    <p:sldId id="360" r:id="rId17"/>
    <p:sldId id="361" r:id="rId18"/>
    <p:sldId id="363" r:id="rId19"/>
    <p:sldId id="365" r:id="rId20"/>
    <p:sldId id="367" r:id="rId21"/>
    <p:sldId id="368" r:id="rId22"/>
    <p:sldId id="370" r:id="rId23"/>
    <p:sldId id="369" r:id="rId24"/>
    <p:sldId id="336" r:id="rId25"/>
    <p:sldId id="378" r:id="rId26"/>
    <p:sldId id="379" r:id="rId27"/>
    <p:sldId id="380" r:id="rId28"/>
    <p:sldId id="381" r:id="rId29"/>
    <p:sldId id="371" r:id="rId30"/>
    <p:sldId id="382" r:id="rId31"/>
    <p:sldId id="383" r:id="rId32"/>
    <p:sldId id="384" r:id="rId33"/>
    <p:sldId id="342" r:id="rId34"/>
    <p:sldId id="343" r:id="rId35"/>
    <p:sldId id="344" r:id="rId36"/>
    <p:sldId id="346" r:id="rId37"/>
    <p:sldId id="340" r:id="rId38"/>
    <p:sldId id="349" r:id="rId39"/>
    <p:sldId id="350" r:id="rId40"/>
    <p:sldId id="351" r:id="rId41"/>
    <p:sldId id="352" r:id="rId42"/>
    <p:sldId id="353" r:id="rId4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A12B7-73D1-4912-B3A2-F8CDF62D6119}" v="12" dt="2021-02-24T15:24:23.9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73" autoAdjust="0"/>
  </p:normalViewPr>
  <p:slideViewPr>
    <p:cSldViewPr>
      <p:cViewPr varScale="1">
        <p:scale>
          <a:sx n="104" d="100"/>
          <a:sy n="104" d="100"/>
        </p:scale>
        <p:origin x="1950" y="108"/>
      </p:cViewPr>
      <p:guideLst>
        <p:guide orient="horz" pos="2160"/>
        <p:guide pos="2880"/>
      </p:guideLst>
    </p:cSldViewPr>
  </p:slideViewPr>
  <p:outlineViewPr>
    <p:cViewPr>
      <p:scale>
        <a:sx n="33" d="100"/>
        <a:sy n="33" d="100"/>
      </p:scale>
      <p:origin x="0" y="1516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eron Bonney" userId="3d09c8e52a250c1b" providerId="LiveId" clId="{0ABA12B7-73D1-4912-B3A2-F8CDF62D6119}"/>
    <pc:docChg chg="undo custSel addSld delSld modSld sldOrd">
      <pc:chgData name="Cameron Bonney" userId="3d09c8e52a250c1b" providerId="LiveId" clId="{0ABA12B7-73D1-4912-B3A2-F8CDF62D6119}" dt="2021-02-24T15:27:53.330" v="5777" actId="20577"/>
      <pc:docMkLst>
        <pc:docMk/>
      </pc:docMkLst>
      <pc:sldChg chg="modSp mod ord">
        <pc:chgData name="Cameron Bonney" userId="3d09c8e52a250c1b" providerId="LiveId" clId="{0ABA12B7-73D1-4912-B3A2-F8CDF62D6119}" dt="2021-02-24T14:23:57.679" v="284" actId="20577"/>
        <pc:sldMkLst>
          <pc:docMk/>
          <pc:sldMk cId="1879488960" sldId="336"/>
        </pc:sldMkLst>
        <pc:spChg chg="mod">
          <ac:chgData name="Cameron Bonney" userId="3d09c8e52a250c1b" providerId="LiveId" clId="{0ABA12B7-73D1-4912-B3A2-F8CDF62D6119}" dt="2021-02-24T14:23:40.206" v="194" actId="6549"/>
          <ac:spMkLst>
            <pc:docMk/>
            <pc:sldMk cId="1879488960" sldId="336"/>
            <ac:spMk id="2" creationId="{D804719E-019D-499C-B07B-0221643408C0}"/>
          </ac:spMkLst>
        </pc:spChg>
        <pc:spChg chg="mod">
          <ac:chgData name="Cameron Bonney" userId="3d09c8e52a250c1b" providerId="LiveId" clId="{0ABA12B7-73D1-4912-B3A2-F8CDF62D6119}" dt="2021-02-24T14:23:57.679" v="284" actId="20577"/>
          <ac:spMkLst>
            <pc:docMk/>
            <pc:sldMk cId="1879488960" sldId="336"/>
            <ac:spMk id="3" creationId="{6A36C24E-8F2D-4E53-BC23-1973664421BF}"/>
          </ac:spMkLst>
        </pc:spChg>
      </pc:sldChg>
      <pc:sldChg chg="del">
        <pc:chgData name="Cameron Bonney" userId="3d09c8e52a250c1b" providerId="LiveId" clId="{0ABA12B7-73D1-4912-B3A2-F8CDF62D6119}" dt="2021-02-24T15:20:00.686" v="5508" actId="47"/>
        <pc:sldMkLst>
          <pc:docMk/>
          <pc:sldMk cId="2457530724" sldId="337"/>
        </pc:sldMkLst>
      </pc:sldChg>
      <pc:sldChg chg="del">
        <pc:chgData name="Cameron Bonney" userId="3d09c8e52a250c1b" providerId="LiveId" clId="{0ABA12B7-73D1-4912-B3A2-F8CDF62D6119}" dt="2021-02-24T15:20:00.686" v="5508" actId="47"/>
        <pc:sldMkLst>
          <pc:docMk/>
          <pc:sldMk cId="2984810095" sldId="338"/>
        </pc:sldMkLst>
      </pc:sldChg>
      <pc:sldChg chg="del">
        <pc:chgData name="Cameron Bonney" userId="3d09c8e52a250c1b" providerId="LiveId" clId="{0ABA12B7-73D1-4912-B3A2-F8CDF62D6119}" dt="2021-02-24T15:20:00.686" v="5508" actId="47"/>
        <pc:sldMkLst>
          <pc:docMk/>
          <pc:sldMk cId="2711554028" sldId="339"/>
        </pc:sldMkLst>
      </pc:sldChg>
      <pc:sldChg chg="modSp mod">
        <pc:chgData name="Cameron Bonney" userId="3d09c8e52a250c1b" providerId="LiveId" clId="{0ABA12B7-73D1-4912-B3A2-F8CDF62D6119}" dt="2021-02-24T15:26:18.414" v="5573" actId="122"/>
        <pc:sldMkLst>
          <pc:docMk/>
          <pc:sldMk cId="4221520993" sldId="340"/>
        </pc:sldMkLst>
        <pc:spChg chg="mod">
          <ac:chgData name="Cameron Bonney" userId="3d09c8e52a250c1b" providerId="LiveId" clId="{0ABA12B7-73D1-4912-B3A2-F8CDF62D6119}" dt="2021-02-24T15:24:49.627" v="5536" actId="122"/>
          <ac:spMkLst>
            <pc:docMk/>
            <pc:sldMk cId="4221520993" sldId="340"/>
            <ac:spMk id="2" creationId="{8588B1A4-E9A8-4840-BF7A-B2954DA84C27}"/>
          </ac:spMkLst>
        </pc:spChg>
        <pc:spChg chg="mod">
          <ac:chgData name="Cameron Bonney" userId="3d09c8e52a250c1b" providerId="LiveId" clId="{0ABA12B7-73D1-4912-B3A2-F8CDF62D6119}" dt="2021-02-24T15:26:18.414" v="5573" actId="122"/>
          <ac:spMkLst>
            <pc:docMk/>
            <pc:sldMk cId="4221520993" sldId="340"/>
            <ac:spMk id="3" creationId="{1861D29E-45D9-49C0-8BE3-70D3F68DCA2B}"/>
          </ac:spMkLst>
        </pc:spChg>
      </pc:sldChg>
      <pc:sldChg chg="del">
        <pc:chgData name="Cameron Bonney" userId="3d09c8e52a250c1b" providerId="LiveId" clId="{0ABA12B7-73D1-4912-B3A2-F8CDF62D6119}" dt="2021-02-24T15:20:00.686" v="5508" actId="47"/>
        <pc:sldMkLst>
          <pc:docMk/>
          <pc:sldMk cId="75536117" sldId="341"/>
        </pc:sldMkLst>
      </pc:sldChg>
      <pc:sldChg chg="addSp delSp modSp mod">
        <pc:chgData name="Cameron Bonney" userId="3d09c8e52a250c1b" providerId="LiveId" clId="{0ABA12B7-73D1-4912-B3A2-F8CDF62D6119}" dt="2021-02-24T15:21:07.545" v="5516" actId="1076"/>
        <pc:sldMkLst>
          <pc:docMk/>
          <pc:sldMk cId="3522226009" sldId="342"/>
        </pc:sldMkLst>
        <pc:picChg chg="add del mod">
          <ac:chgData name="Cameron Bonney" userId="3d09c8e52a250c1b" providerId="LiveId" clId="{0ABA12B7-73D1-4912-B3A2-F8CDF62D6119}" dt="2021-02-24T15:20:37.266" v="5512" actId="478"/>
          <ac:picMkLst>
            <pc:docMk/>
            <pc:sldMk cId="3522226009" sldId="342"/>
            <ac:picMk id="5" creationId="{6756F00B-11F1-4399-83AD-6D58C04A83E7}"/>
          </ac:picMkLst>
        </pc:picChg>
        <pc:picChg chg="add mod">
          <ac:chgData name="Cameron Bonney" userId="3d09c8e52a250c1b" providerId="LiveId" clId="{0ABA12B7-73D1-4912-B3A2-F8CDF62D6119}" dt="2021-02-24T15:21:07.545" v="5516" actId="1076"/>
          <ac:picMkLst>
            <pc:docMk/>
            <pc:sldMk cId="3522226009" sldId="342"/>
            <ac:picMk id="7" creationId="{1F24D25B-DA1C-478F-B2EA-0B05724EE90F}"/>
          </ac:picMkLst>
        </pc:picChg>
      </pc:sldChg>
      <pc:sldChg chg="addSp modSp mod">
        <pc:chgData name="Cameron Bonney" userId="3d09c8e52a250c1b" providerId="LiveId" clId="{0ABA12B7-73D1-4912-B3A2-F8CDF62D6119}" dt="2021-02-24T15:24:23.968" v="5532" actId="1076"/>
        <pc:sldMkLst>
          <pc:docMk/>
          <pc:sldMk cId="3626340789" sldId="344"/>
        </pc:sldMkLst>
        <pc:spChg chg="mod">
          <ac:chgData name="Cameron Bonney" userId="3d09c8e52a250c1b" providerId="LiveId" clId="{0ABA12B7-73D1-4912-B3A2-F8CDF62D6119}" dt="2021-02-24T15:21:29.556" v="5524" actId="20577"/>
          <ac:spMkLst>
            <pc:docMk/>
            <pc:sldMk cId="3626340789" sldId="344"/>
            <ac:spMk id="3" creationId="{1861D29E-45D9-49C0-8BE3-70D3F68DCA2B}"/>
          </ac:spMkLst>
        </pc:spChg>
        <pc:picChg chg="add mod">
          <ac:chgData name="Cameron Bonney" userId="3d09c8e52a250c1b" providerId="LiveId" clId="{0ABA12B7-73D1-4912-B3A2-F8CDF62D6119}" dt="2021-02-24T15:24:23.968" v="5532" actId="1076"/>
          <ac:picMkLst>
            <pc:docMk/>
            <pc:sldMk cId="3626340789" sldId="344"/>
            <ac:picMk id="2050" creationId="{767842E3-ACC6-4275-B5D2-94E0F8CE849C}"/>
          </ac:picMkLst>
        </pc:picChg>
      </pc:sldChg>
      <pc:sldChg chg="del">
        <pc:chgData name="Cameron Bonney" userId="3d09c8e52a250c1b" providerId="LiveId" clId="{0ABA12B7-73D1-4912-B3A2-F8CDF62D6119}" dt="2021-02-24T15:19:39.271" v="5505" actId="47"/>
        <pc:sldMkLst>
          <pc:docMk/>
          <pc:sldMk cId="4272540966" sldId="345"/>
        </pc:sldMkLst>
      </pc:sldChg>
      <pc:sldChg chg="modSp mod">
        <pc:chgData name="Cameron Bonney" userId="3d09c8e52a250c1b" providerId="LiveId" clId="{0ABA12B7-73D1-4912-B3A2-F8CDF62D6119}" dt="2021-02-24T15:24:40.012" v="5534" actId="27636"/>
        <pc:sldMkLst>
          <pc:docMk/>
          <pc:sldMk cId="588688016" sldId="346"/>
        </pc:sldMkLst>
        <pc:spChg chg="mod">
          <ac:chgData name="Cameron Bonney" userId="3d09c8e52a250c1b" providerId="LiveId" clId="{0ABA12B7-73D1-4912-B3A2-F8CDF62D6119}" dt="2021-02-24T15:24:40.012" v="5534" actId="27636"/>
          <ac:spMkLst>
            <pc:docMk/>
            <pc:sldMk cId="588688016" sldId="346"/>
            <ac:spMk id="3" creationId="{1861D29E-45D9-49C0-8BE3-70D3F68DCA2B}"/>
          </ac:spMkLst>
        </pc:spChg>
      </pc:sldChg>
      <pc:sldChg chg="modSp mod">
        <pc:chgData name="Cameron Bonney" userId="3d09c8e52a250c1b" providerId="LiveId" clId="{0ABA12B7-73D1-4912-B3A2-F8CDF62D6119}" dt="2021-02-24T15:27:53.330" v="5777" actId="20577"/>
        <pc:sldMkLst>
          <pc:docMk/>
          <pc:sldMk cId="2783166061" sldId="353"/>
        </pc:sldMkLst>
        <pc:spChg chg="mod">
          <ac:chgData name="Cameron Bonney" userId="3d09c8e52a250c1b" providerId="LiveId" clId="{0ABA12B7-73D1-4912-B3A2-F8CDF62D6119}" dt="2021-02-24T15:27:53.330" v="5777" actId="20577"/>
          <ac:spMkLst>
            <pc:docMk/>
            <pc:sldMk cId="2783166061" sldId="353"/>
            <ac:spMk id="3" creationId="{1861D29E-45D9-49C0-8BE3-70D3F68DCA2B}"/>
          </ac:spMkLst>
        </pc:spChg>
      </pc:sldChg>
      <pc:sldChg chg="del">
        <pc:chgData name="Cameron Bonney" userId="3d09c8e52a250c1b" providerId="LiveId" clId="{0ABA12B7-73D1-4912-B3A2-F8CDF62D6119}" dt="2021-02-24T15:19:56.112" v="5507" actId="47"/>
        <pc:sldMkLst>
          <pc:docMk/>
          <pc:sldMk cId="4257292327" sldId="354"/>
        </pc:sldMkLst>
      </pc:sldChg>
      <pc:sldChg chg="del">
        <pc:chgData name="Cameron Bonney" userId="3d09c8e52a250c1b" providerId="LiveId" clId="{0ABA12B7-73D1-4912-B3A2-F8CDF62D6119}" dt="2021-02-24T15:19:51.420" v="5506" actId="47"/>
        <pc:sldMkLst>
          <pc:docMk/>
          <pc:sldMk cId="671167633" sldId="355"/>
        </pc:sldMkLst>
      </pc:sldChg>
      <pc:sldChg chg="modSp mod">
        <pc:chgData name="Cameron Bonney" userId="3d09c8e52a250c1b" providerId="LiveId" clId="{0ABA12B7-73D1-4912-B3A2-F8CDF62D6119}" dt="2021-02-24T14:02:43.336" v="189" actId="20577"/>
        <pc:sldMkLst>
          <pc:docMk/>
          <pc:sldMk cId="3007111381" sldId="369"/>
        </pc:sldMkLst>
        <pc:spChg chg="mod">
          <ac:chgData name="Cameron Bonney" userId="3d09c8e52a250c1b" providerId="LiveId" clId="{0ABA12B7-73D1-4912-B3A2-F8CDF62D6119}" dt="2021-02-24T14:02:43.336" v="189" actId="20577"/>
          <ac:spMkLst>
            <pc:docMk/>
            <pc:sldMk cId="3007111381" sldId="369"/>
            <ac:spMk id="3" creationId="{A4BDB085-4980-417F-9557-DD26B1655CCE}"/>
          </ac:spMkLst>
        </pc:spChg>
      </pc:sldChg>
      <pc:sldChg chg="ord">
        <pc:chgData name="Cameron Bonney" userId="3d09c8e52a250c1b" providerId="LiveId" clId="{0ABA12B7-73D1-4912-B3A2-F8CDF62D6119}" dt="2021-02-24T14:02:54.666" v="191"/>
        <pc:sldMkLst>
          <pc:docMk/>
          <pc:sldMk cId="2186067478" sldId="370"/>
        </pc:sldMkLst>
      </pc:sldChg>
      <pc:sldChg chg="modSp mod">
        <pc:chgData name="Cameron Bonney" userId="3d09c8e52a250c1b" providerId="LiveId" clId="{0ABA12B7-73D1-4912-B3A2-F8CDF62D6119}" dt="2021-02-24T15:13:12.720" v="4078" actId="20577"/>
        <pc:sldMkLst>
          <pc:docMk/>
          <pc:sldMk cId="442251986" sldId="371"/>
        </pc:sldMkLst>
        <pc:spChg chg="mod">
          <ac:chgData name="Cameron Bonney" userId="3d09c8e52a250c1b" providerId="LiveId" clId="{0ABA12B7-73D1-4912-B3A2-F8CDF62D6119}" dt="2021-02-24T15:13:12.720" v="4078" actId="20577"/>
          <ac:spMkLst>
            <pc:docMk/>
            <pc:sldMk cId="442251986" sldId="371"/>
            <ac:spMk id="3" creationId="{F8E01B73-71FD-4247-8C2F-4D8AF4F5056C}"/>
          </ac:spMkLst>
        </pc:spChg>
      </pc:sldChg>
      <pc:sldChg chg="modSp new mod">
        <pc:chgData name="Cameron Bonney" userId="3d09c8e52a250c1b" providerId="LiveId" clId="{0ABA12B7-73D1-4912-B3A2-F8CDF62D6119}" dt="2021-02-24T14:55:56.872" v="2184" actId="14100"/>
        <pc:sldMkLst>
          <pc:docMk/>
          <pc:sldMk cId="2375328899" sldId="378"/>
        </pc:sldMkLst>
        <pc:spChg chg="mod">
          <ac:chgData name="Cameron Bonney" userId="3d09c8e52a250c1b" providerId="LiveId" clId="{0ABA12B7-73D1-4912-B3A2-F8CDF62D6119}" dt="2021-02-24T14:52:49.378" v="1581" actId="14100"/>
          <ac:spMkLst>
            <pc:docMk/>
            <pc:sldMk cId="2375328899" sldId="378"/>
            <ac:spMk id="2" creationId="{952949FF-173D-40E3-9181-34FCE828F32D}"/>
          </ac:spMkLst>
        </pc:spChg>
        <pc:spChg chg="mod">
          <ac:chgData name="Cameron Bonney" userId="3d09c8e52a250c1b" providerId="LiveId" clId="{0ABA12B7-73D1-4912-B3A2-F8CDF62D6119}" dt="2021-02-24T14:55:56.872" v="2184" actId="14100"/>
          <ac:spMkLst>
            <pc:docMk/>
            <pc:sldMk cId="2375328899" sldId="378"/>
            <ac:spMk id="3" creationId="{DC3FB381-BD68-4455-91AB-5FBFA9CDAE79}"/>
          </ac:spMkLst>
        </pc:spChg>
      </pc:sldChg>
      <pc:sldChg chg="modSp new mod">
        <pc:chgData name="Cameron Bonney" userId="3d09c8e52a250c1b" providerId="LiveId" clId="{0ABA12B7-73D1-4912-B3A2-F8CDF62D6119}" dt="2021-02-24T14:55:52.028" v="2183" actId="27636"/>
        <pc:sldMkLst>
          <pc:docMk/>
          <pc:sldMk cId="53252668" sldId="379"/>
        </pc:sldMkLst>
        <pc:spChg chg="mod">
          <ac:chgData name="Cameron Bonney" userId="3d09c8e52a250c1b" providerId="LiveId" clId="{0ABA12B7-73D1-4912-B3A2-F8CDF62D6119}" dt="2021-02-24T14:54:25.528" v="1784" actId="122"/>
          <ac:spMkLst>
            <pc:docMk/>
            <pc:sldMk cId="53252668" sldId="379"/>
            <ac:spMk id="2" creationId="{A284292C-307E-4B87-97AC-B62F2B338C02}"/>
          </ac:spMkLst>
        </pc:spChg>
        <pc:spChg chg="mod">
          <ac:chgData name="Cameron Bonney" userId="3d09c8e52a250c1b" providerId="LiveId" clId="{0ABA12B7-73D1-4912-B3A2-F8CDF62D6119}" dt="2021-02-24T14:55:52.028" v="2183" actId="27636"/>
          <ac:spMkLst>
            <pc:docMk/>
            <pc:sldMk cId="53252668" sldId="379"/>
            <ac:spMk id="3" creationId="{61781117-B200-4065-8912-00B4C9262D4C}"/>
          </ac:spMkLst>
        </pc:spChg>
      </pc:sldChg>
      <pc:sldChg chg="modSp new mod">
        <pc:chgData name="Cameron Bonney" userId="3d09c8e52a250c1b" providerId="LiveId" clId="{0ABA12B7-73D1-4912-B3A2-F8CDF62D6119}" dt="2021-02-24T15:04:32.094" v="3397" actId="14100"/>
        <pc:sldMkLst>
          <pc:docMk/>
          <pc:sldMk cId="4253647200" sldId="380"/>
        </pc:sldMkLst>
        <pc:spChg chg="mod">
          <ac:chgData name="Cameron Bonney" userId="3d09c8e52a250c1b" providerId="LiveId" clId="{0ABA12B7-73D1-4912-B3A2-F8CDF62D6119}" dt="2021-02-24T15:04:32.094" v="3397" actId="14100"/>
          <ac:spMkLst>
            <pc:docMk/>
            <pc:sldMk cId="4253647200" sldId="380"/>
            <ac:spMk id="2" creationId="{91C13CF4-0C6C-4C2C-8F3A-D8B792C333DE}"/>
          </ac:spMkLst>
        </pc:spChg>
        <pc:spChg chg="mod">
          <ac:chgData name="Cameron Bonney" userId="3d09c8e52a250c1b" providerId="LiveId" clId="{0ABA12B7-73D1-4912-B3A2-F8CDF62D6119}" dt="2021-02-24T15:04:30.254" v="3396" actId="14100"/>
          <ac:spMkLst>
            <pc:docMk/>
            <pc:sldMk cId="4253647200" sldId="380"/>
            <ac:spMk id="3" creationId="{974E410C-32A8-45FC-AE61-A91B63FAFFC4}"/>
          </ac:spMkLst>
        </pc:spChg>
      </pc:sldChg>
      <pc:sldChg chg="modSp new mod">
        <pc:chgData name="Cameron Bonney" userId="3d09c8e52a250c1b" providerId="LiveId" clId="{0ABA12B7-73D1-4912-B3A2-F8CDF62D6119}" dt="2021-02-24T15:10:47.099" v="3968" actId="20577"/>
        <pc:sldMkLst>
          <pc:docMk/>
          <pc:sldMk cId="3630095422" sldId="381"/>
        </pc:sldMkLst>
        <pc:spChg chg="mod">
          <ac:chgData name="Cameron Bonney" userId="3d09c8e52a250c1b" providerId="LiveId" clId="{0ABA12B7-73D1-4912-B3A2-F8CDF62D6119}" dt="2021-02-24T15:04:57.571" v="3442" actId="20577"/>
          <ac:spMkLst>
            <pc:docMk/>
            <pc:sldMk cId="3630095422" sldId="381"/>
            <ac:spMk id="2" creationId="{8320AC43-2139-48A4-B178-14460145F7CF}"/>
          </ac:spMkLst>
        </pc:spChg>
        <pc:spChg chg="mod">
          <ac:chgData name="Cameron Bonney" userId="3d09c8e52a250c1b" providerId="LiveId" clId="{0ABA12B7-73D1-4912-B3A2-F8CDF62D6119}" dt="2021-02-24T15:10:47.099" v="3968" actId="20577"/>
          <ac:spMkLst>
            <pc:docMk/>
            <pc:sldMk cId="3630095422" sldId="381"/>
            <ac:spMk id="3" creationId="{51E91FF6-69F9-48C5-A917-FF0EC032980E}"/>
          </ac:spMkLst>
        </pc:spChg>
      </pc:sldChg>
      <pc:sldChg chg="modSp new mod">
        <pc:chgData name="Cameron Bonney" userId="3d09c8e52a250c1b" providerId="LiveId" clId="{0ABA12B7-73D1-4912-B3A2-F8CDF62D6119}" dt="2021-02-24T15:15:49.979" v="4852" actId="27636"/>
        <pc:sldMkLst>
          <pc:docMk/>
          <pc:sldMk cId="49270492" sldId="382"/>
        </pc:sldMkLst>
        <pc:spChg chg="mod">
          <ac:chgData name="Cameron Bonney" userId="3d09c8e52a250c1b" providerId="LiveId" clId="{0ABA12B7-73D1-4912-B3A2-F8CDF62D6119}" dt="2021-02-24T15:13:37.579" v="4146" actId="20577"/>
          <ac:spMkLst>
            <pc:docMk/>
            <pc:sldMk cId="49270492" sldId="382"/>
            <ac:spMk id="2" creationId="{30B15CAF-C3DC-4663-9372-072E22E758FD}"/>
          </ac:spMkLst>
        </pc:spChg>
        <pc:spChg chg="mod">
          <ac:chgData name="Cameron Bonney" userId="3d09c8e52a250c1b" providerId="LiveId" clId="{0ABA12B7-73D1-4912-B3A2-F8CDF62D6119}" dt="2021-02-24T15:15:49.979" v="4852" actId="27636"/>
          <ac:spMkLst>
            <pc:docMk/>
            <pc:sldMk cId="49270492" sldId="382"/>
            <ac:spMk id="3" creationId="{981F27B6-EEA3-4D64-856F-C2E9A38910FC}"/>
          </ac:spMkLst>
        </pc:spChg>
      </pc:sldChg>
      <pc:sldChg chg="modSp new mod">
        <pc:chgData name="Cameron Bonney" userId="3d09c8e52a250c1b" providerId="LiveId" clId="{0ABA12B7-73D1-4912-B3A2-F8CDF62D6119}" dt="2021-02-24T15:17:57.370" v="5036" actId="6549"/>
        <pc:sldMkLst>
          <pc:docMk/>
          <pc:sldMk cId="1955117724" sldId="383"/>
        </pc:sldMkLst>
        <pc:spChg chg="mod">
          <ac:chgData name="Cameron Bonney" userId="3d09c8e52a250c1b" providerId="LiveId" clId="{0ABA12B7-73D1-4912-B3A2-F8CDF62D6119}" dt="2021-02-24T15:16:07.036" v="4892" actId="5793"/>
          <ac:spMkLst>
            <pc:docMk/>
            <pc:sldMk cId="1955117724" sldId="383"/>
            <ac:spMk id="2" creationId="{70765ED9-55AC-4494-A142-32BE43C9511C}"/>
          </ac:spMkLst>
        </pc:spChg>
        <pc:spChg chg="mod">
          <ac:chgData name="Cameron Bonney" userId="3d09c8e52a250c1b" providerId="LiveId" clId="{0ABA12B7-73D1-4912-B3A2-F8CDF62D6119}" dt="2021-02-24T15:17:57.370" v="5036" actId="6549"/>
          <ac:spMkLst>
            <pc:docMk/>
            <pc:sldMk cId="1955117724" sldId="383"/>
            <ac:spMk id="3" creationId="{B755D344-7567-4B2A-A56F-D93B607CB2D5}"/>
          </ac:spMkLst>
        </pc:spChg>
      </pc:sldChg>
      <pc:sldChg chg="modSp new mod">
        <pc:chgData name="Cameron Bonney" userId="3d09c8e52a250c1b" providerId="LiveId" clId="{0ABA12B7-73D1-4912-B3A2-F8CDF62D6119}" dt="2021-02-24T15:19:29.716" v="5504" actId="20577"/>
        <pc:sldMkLst>
          <pc:docMk/>
          <pc:sldMk cId="3715346608" sldId="384"/>
        </pc:sldMkLst>
        <pc:spChg chg="mod">
          <ac:chgData name="Cameron Bonney" userId="3d09c8e52a250c1b" providerId="LiveId" clId="{0ABA12B7-73D1-4912-B3A2-F8CDF62D6119}" dt="2021-02-24T15:18:15.283" v="5048" actId="5793"/>
          <ac:spMkLst>
            <pc:docMk/>
            <pc:sldMk cId="3715346608" sldId="384"/>
            <ac:spMk id="2" creationId="{8E5B5B6B-7CFC-46AA-BE96-397503CFE283}"/>
          </ac:spMkLst>
        </pc:spChg>
        <pc:spChg chg="mod">
          <ac:chgData name="Cameron Bonney" userId="3d09c8e52a250c1b" providerId="LiveId" clId="{0ABA12B7-73D1-4912-B3A2-F8CDF62D6119}" dt="2021-02-24T15:19:29.716" v="5504" actId="20577"/>
          <ac:spMkLst>
            <pc:docMk/>
            <pc:sldMk cId="3715346608" sldId="384"/>
            <ac:spMk id="3" creationId="{B31C6134-FE42-4616-87ED-A9E8FD9C6B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C3C1E41E-1F71-423E-A768-C6C3B68D41EF}" type="datetimeFigureOut">
              <a:rPr lang="en-US" smtClean="0"/>
              <a:pPr/>
              <a:t>2/23/2021</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BA8380A9-0816-43EB-B9C6-3C4C06C08D6D}" type="slidenum">
              <a:rPr lang="en-US" smtClean="0"/>
              <a:pPr/>
              <a:t>‹#›</a:t>
            </a:fld>
            <a:endParaRPr lang="en-US" dirty="0"/>
          </a:p>
        </p:txBody>
      </p:sp>
    </p:spTree>
    <p:extLst>
      <p:ext uri="{BB962C8B-B14F-4D97-AF65-F5344CB8AC3E}">
        <p14:creationId xmlns:p14="http://schemas.microsoft.com/office/powerpoint/2010/main" val="321336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4011" y="0"/>
            <a:ext cx="3169920" cy="480060"/>
          </a:xfrm>
          <a:prstGeom prst="rect">
            <a:avLst/>
          </a:prstGeom>
        </p:spPr>
        <p:txBody>
          <a:bodyPr vert="horz" lIns="96661" tIns="48331" rIns="96661" bIns="48331" rtlCol="0"/>
          <a:lstStyle>
            <a:lvl1pPr algn="r">
              <a:defRPr sz="1300"/>
            </a:lvl1pPr>
          </a:lstStyle>
          <a:p>
            <a:fld id="{0C4B6D59-0171-427D-8A4E-1B165F42EE87}" type="datetimeFigureOut">
              <a:rPr lang="en-US" smtClean="0"/>
              <a:pPr/>
              <a:t>2/23/2021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8918"/>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4011" y="9118918"/>
            <a:ext cx="3169920" cy="480060"/>
          </a:xfrm>
          <a:prstGeom prst="rect">
            <a:avLst/>
          </a:prstGeom>
        </p:spPr>
        <p:txBody>
          <a:bodyPr vert="horz" lIns="96661" tIns="48331" rIns="96661" bIns="48331" rtlCol="0" anchor="b"/>
          <a:lstStyle>
            <a:lvl1pPr algn="r">
              <a:defRPr sz="1300"/>
            </a:lvl1pPr>
          </a:lstStyle>
          <a:p>
            <a:fld id="{6B5AD4B0-0A54-4D74-B2D1-EA820771437D}" type="slidenum">
              <a:rPr lang="en-US" smtClean="0"/>
              <a:pPr/>
              <a:t>‹#›</a:t>
            </a:fld>
            <a:endParaRPr lang="en-US" dirty="0"/>
          </a:p>
        </p:txBody>
      </p:sp>
    </p:spTree>
    <p:extLst>
      <p:ext uri="{BB962C8B-B14F-4D97-AF65-F5344CB8AC3E}">
        <p14:creationId xmlns:p14="http://schemas.microsoft.com/office/powerpoint/2010/main" val="163584927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AD4B0-0A54-4D74-B2D1-EA820771437D}" type="slidenum">
              <a:rPr lang="en-US" smtClean="0"/>
              <a:pPr/>
              <a:t>1</a:t>
            </a:fld>
            <a:endParaRPr lang="en-US" dirty="0"/>
          </a:p>
        </p:txBody>
      </p:sp>
    </p:spTree>
    <p:extLst>
      <p:ext uri="{BB962C8B-B14F-4D97-AF65-F5344CB8AC3E}">
        <p14:creationId xmlns:p14="http://schemas.microsoft.com/office/powerpoint/2010/main" val="1910413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27C50944-BD08-4126-9C45-62F6DBA8D57F}" type="datetime1">
              <a:rPr lang="en-US" smtClean="0"/>
              <a:t>2/24/2021</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50BCA7E3-3427-411D-BFFC-4C4B3BE9D1C1}"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762B5D-7967-4D9C-A062-39B413AA1900}" type="datetime1">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9ADE66-B4C8-487D-99D3-248E62E37FDE}" type="datetime1">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A4B4E5-8350-4994-AD0A-9B90000B61BE}" type="datetime1">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D67337-10EC-47A7-A565-9451A2A5F473}" type="datetime1">
              <a:rPr lang="en-US" smtClean="0"/>
              <a:t>2/24/2021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BCA7E3-3427-411D-BFFC-4C4B3BE9D1C1}"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933F18D-25E7-494A-AC82-5BD8680DD142}" type="datetime1">
              <a:rPr lang="en-US" smtClean="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62DCADF-84CE-42AC-B98C-F5CA6519F2B8}" type="datetime1">
              <a:rPr lang="en-US" smtClean="0"/>
              <a:t>2/24/2021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BCA7E3-3427-411D-BFFC-4C4B3BE9D1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D7CBB31A-E007-4079-8D91-9B617499D580}" type="datetime1">
              <a:rPr lang="en-US" smtClean="0"/>
              <a:t>2/24/2021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BCA7E3-3427-411D-BFFC-4C4B3BE9D1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fld id="{6E30D740-2E4A-4E3E-92B4-A567FF862048}" type="datetime1">
              <a:rPr lang="en-US" smtClean="0"/>
              <a:t>2/24/2021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BCA7E3-3427-411D-BFFC-4C4B3BE9D1C1}"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4BDA57C-C137-43C9-B92A-E342561449A2}" type="datetime1">
              <a:rPr lang="en-US" smtClean="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80CF8354-8CF7-48E2-9906-7BD2A1292A07}" type="datetime1">
              <a:rPr lang="en-US" smtClean="0"/>
              <a:t>2/24/2021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BCA7E3-3427-411D-BFFC-4C4B3BE9D1C1}"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23F46E-71D8-4FCC-8893-6E69032ABFF9}" type="datetime1">
              <a:rPr lang="en-US" smtClean="0"/>
              <a:t>2/24/2021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0BCA7E3-3427-411D-BFFC-4C4B3BE9D1C1}"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aofed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533400"/>
            <a:ext cx="7406640" cy="762000"/>
          </a:xfrm>
        </p:spPr>
        <p:txBody>
          <a:bodyPr>
            <a:normAutofit/>
          </a:bodyPr>
          <a:lstStyle/>
          <a:p>
            <a:pPr algn="ctr"/>
            <a:r>
              <a:rPr lang="en-US" u="sng" dirty="0"/>
              <a:t>Union Grievances</a:t>
            </a:r>
          </a:p>
        </p:txBody>
      </p:sp>
      <p:sp>
        <p:nvSpPr>
          <p:cNvPr id="3" name="Subtitle 2"/>
          <p:cNvSpPr>
            <a:spLocks noGrp="1"/>
          </p:cNvSpPr>
          <p:nvPr>
            <p:ph type="subTitle" idx="1"/>
          </p:nvPr>
        </p:nvSpPr>
        <p:spPr>
          <a:xfrm>
            <a:off x="1447800" y="1371600"/>
            <a:ext cx="7406640" cy="4550736"/>
          </a:xfrm>
        </p:spPr>
        <p:txBody>
          <a:bodyPr>
            <a:normAutofit fontScale="92500" lnSpcReduction="20000"/>
          </a:bodyPr>
          <a:lstStyle/>
          <a:p>
            <a:endParaRPr lang="en-US" dirty="0"/>
          </a:p>
          <a:p>
            <a:r>
              <a:rPr lang="en-US" sz="4300" dirty="0"/>
              <a:t>Presenter: </a:t>
            </a:r>
          </a:p>
          <a:p>
            <a:r>
              <a:rPr lang="en-US" sz="4300" dirty="0"/>
              <a:t>Neil C. Bonney</a:t>
            </a:r>
          </a:p>
          <a:p>
            <a:endParaRPr lang="en-US" dirty="0"/>
          </a:p>
          <a:p>
            <a:endParaRPr lang="en-US" dirty="0"/>
          </a:p>
          <a:p>
            <a:r>
              <a:rPr lang="en-US" dirty="0"/>
              <a:t>Bonney,  Allenberg, O’Reilly, &amp; Eddy, P.C.</a:t>
            </a:r>
          </a:p>
          <a:p>
            <a:r>
              <a:rPr lang="en-US" dirty="0"/>
              <a:t>4854 Haygood Rd., Suite 200</a:t>
            </a:r>
          </a:p>
          <a:p>
            <a:r>
              <a:rPr lang="en-US" dirty="0"/>
              <a:t>Virginia Beach, VA 23455</a:t>
            </a:r>
          </a:p>
          <a:p>
            <a:r>
              <a:rPr lang="en-US" dirty="0"/>
              <a:t>Tel: (757) 460-3477</a:t>
            </a:r>
          </a:p>
          <a:p>
            <a:r>
              <a:rPr lang="en-US" dirty="0"/>
              <a:t>Fax: (757) 460-5387</a:t>
            </a:r>
          </a:p>
          <a:p>
            <a:r>
              <a:rPr lang="en-US" dirty="0"/>
              <a:t>Website: </a:t>
            </a:r>
            <a:r>
              <a:rPr lang="en-US" dirty="0">
                <a:hlinkClick r:id="rId3"/>
              </a:rPr>
              <a:t>http://baofedlaw.com</a:t>
            </a:r>
            <a:r>
              <a:rPr lang="en-US" dirty="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B00F-00CA-4683-ACBA-015364EE89B8}"/>
              </a:ext>
            </a:extLst>
          </p:cNvPr>
          <p:cNvSpPr>
            <a:spLocks noGrp="1"/>
          </p:cNvSpPr>
          <p:nvPr>
            <p:ph type="title"/>
          </p:nvPr>
        </p:nvSpPr>
        <p:spPr/>
        <p:txBody>
          <a:bodyPr/>
          <a:lstStyle/>
          <a:p>
            <a:r>
              <a:rPr lang="en-US" dirty="0"/>
              <a:t>Contract Exemptions</a:t>
            </a:r>
          </a:p>
        </p:txBody>
      </p:sp>
      <p:sp>
        <p:nvSpPr>
          <p:cNvPr id="3" name="Content Placeholder 2">
            <a:extLst>
              <a:ext uri="{FF2B5EF4-FFF2-40B4-BE49-F238E27FC236}">
                <a16:creationId xmlns:a16="http://schemas.microsoft.com/office/drawing/2014/main" id="{A66A2470-078C-4CA2-834E-EEB7DAE1E162}"/>
              </a:ext>
            </a:extLst>
          </p:cNvPr>
          <p:cNvSpPr>
            <a:spLocks noGrp="1"/>
          </p:cNvSpPr>
          <p:nvPr>
            <p:ph idx="1"/>
          </p:nvPr>
        </p:nvSpPr>
        <p:spPr/>
        <p:txBody>
          <a:bodyPr/>
          <a:lstStyle/>
          <a:p>
            <a:r>
              <a:rPr lang="en-US" u="sng" dirty="0"/>
              <a:t>Statutory Exclusions</a:t>
            </a:r>
            <a:r>
              <a:rPr lang="en-US" dirty="0"/>
              <a:t>: retirement, life insurance, health insurance, national security matters, classification, adverse action for political activity, </a:t>
            </a:r>
            <a:r>
              <a:rPr lang="en-US" dirty="0" err="1"/>
              <a:t>nonselection</a:t>
            </a:r>
            <a:r>
              <a:rPr lang="en-US" dirty="0"/>
              <a:t> from a properly ranked and certified list of candidates</a:t>
            </a:r>
          </a:p>
          <a:p>
            <a:r>
              <a:rPr lang="en-US" u="sng" dirty="0"/>
              <a:t>Elected exclusions</a:t>
            </a:r>
            <a:r>
              <a:rPr lang="en-US" dirty="0"/>
              <a:t>: RIF, EEO, Adverse Actions</a:t>
            </a:r>
          </a:p>
        </p:txBody>
      </p:sp>
      <p:sp>
        <p:nvSpPr>
          <p:cNvPr id="4" name="Slide Number Placeholder 3">
            <a:extLst>
              <a:ext uri="{FF2B5EF4-FFF2-40B4-BE49-F238E27FC236}">
                <a16:creationId xmlns:a16="http://schemas.microsoft.com/office/drawing/2014/main" id="{7B9F3AAB-5E6B-4453-9FD1-985B9E3FE754}"/>
              </a:ext>
            </a:extLst>
          </p:cNvPr>
          <p:cNvSpPr>
            <a:spLocks noGrp="1"/>
          </p:cNvSpPr>
          <p:nvPr>
            <p:ph type="sldNum" sz="quarter" idx="12"/>
          </p:nvPr>
        </p:nvSpPr>
        <p:spPr/>
        <p:txBody>
          <a:bodyPr/>
          <a:lstStyle/>
          <a:p>
            <a:fld id="{50BCA7E3-3427-411D-BFFC-4C4B3BE9D1C1}" type="slidenum">
              <a:rPr lang="en-US" smtClean="0"/>
              <a:pPr/>
              <a:t>10</a:t>
            </a:fld>
            <a:endParaRPr lang="en-US" dirty="0"/>
          </a:p>
        </p:txBody>
      </p:sp>
    </p:spTree>
    <p:extLst>
      <p:ext uri="{BB962C8B-B14F-4D97-AF65-F5344CB8AC3E}">
        <p14:creationId xmlns:p14="http://schemas.microsoft.com/office/powerpoint/2010/main" val="230797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p:txBody>
          <a:bodyPr>
            <a:normAutofit/>
          </a:bodyPr>
          <a:lstStyle/>
          <a:p>
            <a:r>
              <a:rPr lang="en-US" dirty="0"/>
              <a:t>Stick to the Time Frames</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228436" y="1524000"/>
            <a:ext cx="7705252" cy="4876800"/>
          </a:xfrm>
        </p:spPr>
        <p:txBody>
          <a:bodyPr>
            <a:normAutofit/>
          </a:bodyPr>
          <a:lstStyle/>
          <a:p>
            <a:pPr marL="82296" indent="0">
              <a:buNone/>
            </a:pPr>
            <a:r>
              <a:rPr lang="en-US" sz="2800" dirty="0"/>
              <a:t>NEVER wait to file!</a:t>
            </a:r>
          </a:p>
          <a:p>
            <a:pPr marL="82296" indent="0">
              <a:buNone/>
            </a:pPr>
            <a:r>
              <a:rPr lang="en-US" sz="2800" dirty="0"/>
              <a:t>NEVER ask for an extension~</a:t>
            </a:r>
          </a:p>
          <a:p>
            <a:pPr marL="82296" indent="0">
              <a:buNone/>
            </a:pPr>
            <a:r>
              <a:rPr lang="en-US" sz="2800" dirty="0"/>
              <a:t>NEVER grant extensions!</a:t>
            </a:r>
          </a:p>
          <a:p>
            <a:r>
              <a:rPr lang="en-US" sz="2800" dirty="0"/>
              <a:t>The grievance steps (outside of Step 1) are a fraud created by management to help them prevail and provide Union’s excuses for not doing their job</a:t>
            </a:r>
          </a:p>
        </p:txBody>
      </p:sp>
      <p:pic>
        <p:nvPicPr>
          <p:cNvPr id="5" name="Picture 4" descr="Thumbtack on a calendar date">
            <a:extLst>
              <a:ext uri="{FF2B5EF4-FFF2-40B4-BE49-F238E27FC236}">
                <a16:creationId xmlns:a16="http://schemas.microsoft.com/office/drawing/2014/main" id="{365BC2FF-32DA-4C39-B15E-7D0B145485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62600" y="4678362"/>
            <a:ext cx="2743870" cy="1828800"/>
          </a:xfrm>
          <a:prstGeom prst="rect">
            <a:avLst/>
          </a:prstGeom>
        </p:spPr>
      </p:pic>
      <p:sp>
        <p:nvSpPr>
          <p:cNvPr id="6" name="Slide Number Placeholder 5">
            <a:extLst>
              <a:ext uri="{FF2B5EF4-FFF2-40B4-BE49-F238E27FC236}">
                <a16:creationId xmlns:a16="http://schemas.microsoft.com/office/drawing/2014/main" id="{A4234B62-EE77-4857-9D3D-B784A38726BC}"/>
              </a:ext>
            </a:extLst>
          </p:cNvPr>
          <p:cNvSpPr>
            <a:spLocks noGrp="1"/>
          </p:cNvSpPr>
          <p:nvPr>
            <p:ph type="sldNum" sz="quarter" idx="12"/>
          </p:nvPr>
        </p:nvSpPr>
        <p:spPr/>
        <p:txBody>
          <a:bodyPr/>
          <a:lstStyle/>
          <a:p>
            <a:fld id="{50BCA7E3-3427-411D-BFFC-4C4B3BE9D1C1}" type="slidenum">
              <a:rPr lang="en-US" smtClean="0"/>
              <a:pPr/>
              <a:t>11</a:t>
            </a:fld>
            <a:endParaRPr lang="en-US" dirty="0"/>
          </a:p>
        </p:txBody>
      </p:sp>
    </p:spTree>
    <p:extLst>
      <p:ext uri="{BB962C8B-B14F-4D97-AF65-F5344CB8AC3E}">
        <p14:creationId xmlns:p14="http://schemas.microsoft.com/office/powerpoint/2010/main" val="409487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7B9F7-117B-4EDF-BF31-D18CA28F7552}"/>
              </a:ext>
            </a:extLst>
          </p:cNvPr>
          <p:cNvSpPr>
            <a:spLocks noGrp="1"/>
          </p:cNvSpPr>
          <p:nvPr>
            <p:ph type="title"/>
          </p:nvPr>
        </p:nvSpPr>
        <p:spPr/>
        <p:txBody>
          <a:bodyPr/>
          <a:lstStyle/>
          <a:p>
            <a:r>
              <a:rPr lang="en-US" dirty="0"/>
              <a:t>Warning on Grievance Steps	</a:t>
            </a:r>
          </a:p>
        </p:txBody>
      </p:sp>
      <p:sp>
        <p:nvSpPr>
          <p:cNvPr id="3" name="Content Placeholder 2">
            <a:extLst>
              <a:ext uri="{FF2B5EF4-FFF2-40B4-BE49-F238E27FC236}">
                <a16:creationId xmlns:a16="http://schemas.microsoft.com/office/drawing/2014/main" id="{3FFDEEEA-0CBD-4691-98C7-927C092E5E77}"/>
              </a:ext>
            </a:extLst>
          </p:cNvPr>
          <p:cNvSpPr>
            <a:spLocks noGrp="1"/>
          </p:cNvSpPr>
          <p:nvPr>
            <p:ph idx="1"/>
          </p:nvPr>
        </p:nvSpPr>
        <p:spPr/>
        <p:txBody>
          <a:bodyPr/>
          <a:lstStyle/>
          <a:p>
            <a:r>
              <a:rPr lang="en-US" dirty="0"/>
              <a:t>Follow the steps EXACTLY!</a:t>
            </a:r>
          </a:p>
          <a:p>
            <a:pPr marL="82296" indent="0">
              <a:buNone/>
            </a:pPr>
            <a:endParaRPr lang="en-US" dirty="0"/>
          </a:p>
          <a:p>
            <a:pPr marL="82296" indent="0">
              <a:buNone/>
            </a:pPr>
            <a:r>
              <a:rPr lang="en-US" dirty="0"/>
              <a:t>Example: </a:t>
            </a:r>
          </a:p>
          <a:p>
            <a:pPr marL="82296" indent="0">
              <a:buNone/>
            </a:pPr>
            <a:r>
              <a:rPr lang="en-US" dirty="0"/>
              <a:t>A grievance was non-arbitrable because a memo that the union presented at a meeting with the agency did not constitute a Step 3 grievance.  </a:t>
            </a:r>
            <a:r>
              <a:rPr lang="en-US" i="1" dirty="0"/>
              <a:t>Veterans Benefits Administration,  </a:t>
            </a:r>
            <a:r>
              <a:rPr lang="en-US" dirty="0"/>
              <a:t>Houston Regional Office, 63 FLRA 329 (2009)</a:t>
            </a:r>
          </a:p>
        </p:txBody>
      </p:sp>
      <p:sp>
        <p:nvSpPr>
          <p:cNvPr id="4" name="Slide Number Placeholder 3">
            <a:extLst>
              <a:ext uri="{FF2B5EF4-FFF2-40B4-BE49-F238E27FC236}">
                <a16:creationId xmlns:a16="http://schemas.microsoft.com/office/drawing/2014/main" id="{631085B4-CC33-4C16-A499-F9220FD22874}"/>
              </a:ext>
            </a:extLst>
          </p:cNvPr>
          <p:cNvSpPr>
            <a:spLocks noGrp="1"/>
          </p:cNvSpPr>
          <p:nvPr>
            <p:ph type="sldNum" sz="quarter" idx="12"/>
          </p:nvPr>
        </p:nvSpPr>
        <p:spPr/>
        <p:txBody>
          <a:bodyPr/>
          <a:lstStyle/>
          <a:p>
            <a:fld id="{50BCA7E3-3427-411D-BFFC-4C4B3BE9D1C1}" type="slidenum">
              <a:rPr lang="en-US" smtClean="0"/>
              <a:pPr/>
              <a:t>12</a:t>
            </a:fld>
            <a:endParaRPr lang="en-US" dirty="0"/>
          </a:p>
        </p:txBody>
      </p:sp>
    </p:spTree>
    <p:extLst>
      <p:ext uri="{BB962C8B-B14F-4D97-AF65-F5344CB8AC3E}">
        <p14:creationId xmlns:p14="http://schemas.microsoft.com/office/powerpoint/2010/main" val="3961121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CF2EB-1BBD-406B-89C7-81030EB950A9}"/>
              </a:ext>
            </a:extLst>
          </p:cNvPr>
          <p:cNvSpPr>
            <a:spLocks noGrp="1"/>
          </p:cNvSpPr>
          <p:nvPr>
            <p:ph type="title"/>
          </p:nvPr>
        </p:nvSpPr>
        <p:spPr/>
        <p:txBody>
          <a:bodyPr/>
          <a:lstStyle/>
          <a:p>
            <a:r>
              <a:rPr lang="en-US" dirty="0"/>
              <a:t>FOLLOW THE STEPS!</a:t>
            </a:r>
          </a:p>
        </p:txBody>
      </p:sp>
      <p:sp>
        <p:nvSpPr>
          <p:cNvPr id="3" name="Content Placeholder 2">
            <a:extLst>
              <a:ext uri="{FF2B5EF4-FFF2-40B4-BE49-F238E27FC236}">
                <a16:creationId xmlns:a16="http://schemas.microsoft.com/office/drawing/2014/main" id="{38B60334-61B4-41B4-AB0F-7936A701E718}"/>
              </a:ext>
            </a:extLst>
          </p:cNvPr>
          <p:cNvSpPr>
            <a:spLocks noGrp="1"/>
          </p:cNvSpPr>
          <p:nvPr>
            <p:ph idx="1"/>
          </p:nvPr>
        </p:nvSpPr>
        <p:spPr/>
        <p:txBody>
          <a:bodyPr/>
          <a:lstStyle/>
          <a:p>
            <a:pPr marL="82296" indent="0">
              <a:buNone/>
            </a:pPr>
            <a:r>
              <a:rPr lang="en-US" dirty="0"/>
              <a:t>A request for Arbitration was DISMISSED when the request was given to CPAC/HR when the contract required the arbitration request “must be received by the Brigade Commander” after prevailing before Arbitrator.</a:t>
            </a:r>
          </a:p>
          <a:p>
            <a:pPr marL="82296" indent="0">
              <a:buNone/>
            </a:pPr>
            <a:r>
              <a:rPr lang="en-US" i="1" dirty="0"/>
              <a:t>US </a:t>
            </a:r>
            <a:r>
              <a:rPr lang="en-US" i="1" dirty="0" err="1"/>
              <a:t>Dep’t</a:t>
            </a:r>
            <a:r>
              <a:rPr lang="en-US" i="1" dirty="0"/>
              <a:t> of Army and NAIL, Local 11</a:t>
            </a:r>
            <a:r>
              <a:rPr lang="en-US" dirty="0"/>
              <a:t>, 70 FLRA 733 (2018)</a:t>
            </a:r>
            <a:endParaRPr lang="en-US" i="1" dirty="0"/>
          </a:p>
        </p:txBody>
      </p:sp>
      <p:sp>
        <p:nvSpPr>
          <p:cNvPr id="4" name="Slide Number Placeholder 3">
            <a:extLst>
              <a:ext uri="{FF2B5EF4-FFF2-40B4-BE49-F238E27FC236}">
                <a16:creationId xmlns:a16="http://schemas.microsoft.com/office/drawing/2014/main" id="{444972AF-8C7E-44B8-8338-BFA797AEA537}"/>
              </a:ext>
            </a:extLst>
          </p:cNvPr>
          <p:cNvSpPr>
            <a:spLocks noGrp="1"/>
          </p:cNvSpPr>
          <p:nvPr>
            <p:ph type="sldNum" sz="quarter" idx="12"/>
          </p:nvPr>
        </p:nvSpPr>
        <p:spPr/>
        <p:txBody>
          <a:bodyPr/>
          <a:lstStyle/>
          <a:p>
            <a:fld id="{50BCA7E3-3427-411D-BFFC-4C4B3BE9D1C1}" type="slidenum">
              <a:rPr lang="en-US" smtClean="0"/>
              <a:pPr/>
              <a:t>13</a:t>
            </a:fld>
            <a:endParaRPr lang="en-US" dirty="0"/>
          </a:p>
        </p:txBody>
      </p:sp>
    </p:spTree>
    <p:extLst>
      <p:ext uri="{BB962C8B-B14F-4D97-AF65-F5344CB8AC3E}">
        <p14:creationId xmlns:p14="http://schemas.microsoft.com/office/powerpoint/2010/main" val="1838692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E0588-4759-443C-964C-2BC99672727A}"/>
              </a:ext>
            </a:extLst>
          </p:cNvPr>
          <p:cNvSpPr>
            <a:spLocks noGrp="1"/>
          </p:cNvSpPr>
          <p:nvPr>
            <p:ph type="title"/>
          </p:nvPr>
        </p:nvSpPr>
        <p:spPr/>
        <p:txBody>
          <a:bodyPr/>
          <a:lstStyle/>
          <a:p>
            <a:pPr algn="ctr"/>
            <a:r>
              <a:rPr lang="en-US" dirty="0"/>
              <a:t>WARNING</a:t>
            </a:r>
          </a:p>
        </p:txBody>
      </p:sp>
      <p:sp>
        <p:nvSpPr>
          <p:cNvPr id="3" name="Content Placeholder 2">
            <a:extLst>
              <a:ext uri="{FF2B5EF4-FFF2-40B4-BE49-F238E27FC236}">
                <a16:creationId xmlns:a16="http://schemas.microsoft.com/office/drawing/2014/main" id="{1576079E-DAAA-40AD-A37A-74A386329085}"/>
              </a:ext>
            </a:extLst>
          </p:cNvPr>
          <p:cNvSpPr>
            <a:spLocks noGrp="1"/>
          </p:cNvSpPr>
          <p:nvPr>
            <p:ph idx="1"/>
          </p:nvPr>
        </p:nvSpPr>
        <p:spPr/>
        <p:txBody>
          <a:bodyPr/>
          <a:lstStyle/>
          <a:p>
            <a:pPr marL="82296" indent="0">
              <a:buNone/>
            </a:pPr>
            <a:r>
              <a:rPr lang="en-US" dirty="0"/>
              <a:t>YOU CANNOT FILE YOUR ACTION IN MORE THAN ONE FORUM – CHOOSE WISELY.</a:t>
            </a:r>
          </a:p>
        </p:txBody>
      </p:sp>
      <p:pic>
        <p:nvPicPr>
          <p:cNvPr id="5" name="Graphic 4" descr="Grasshopper with solid fill">
            <a:extLst>
              <a:ext uri="{FF2B5EF4-FFF2-40B4-BE49-F238E27FC236}">
                <a16:creationId xmlns:a16="http://schemas.microsoft.com/office/drawing/2014/main" id="{9103F415-4F8B-4256-8959-BADFC0F493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1400" y="3124200"/>
            <a:ext cx="2895600" cy="2895600"/>
          </a:xfrm>
          <a:prstGeom prst="rect">
            <a:avLst/>
          </a:prstGeom>
        </p:spPr>
      </p:pic>
      <p:sp>
        <p:nvSpPr>
          <p:cNvPr id="6" name="Slide Number Placeholder 5">
            <a:extLst>
              <a:ext uri="{FF2B5EF4-FFF2-40B4-BE49-F238E27FC236}">
                <a16:creationId xmlns:a16="http://schemas.microsoft.com/office/drawing/2014/main" id="{BAAD2D91-7D9A-4253-BAC5-1693444DD88B}"/>
              </a:ext>
            </a:extLst>
          </p:cNvPr>
          <p:cNvSpPr>
            <a:spLocks noGrp="1"/>
          </p:cNvSpPr>
          <p:nvPr>
            <p:ph type="sldNum" sz="quarter" idx="12"/>
          </p:nvPr>
        </p:nvSpPr>
        <p:spPr/>
        <p:txBody>
          <a:bodyPr/>
          <a:lstStyle/>
          <a:p>
            <a:fld id="{50BCA7E3-3427-411D-BFFC-4C4B3BE9D1C1}" type="slidenum">
              <a:rPr lang="en-US" smtClean="0"/>
              <a:pPr/>
              <a:t>14</a:t>
            </a:fld>
            <a:endParaRPr lang="en-US" dirty="0"/>
          </a:p>
        </p:txBody>
      </p:sp>
    </p:spTree>
    <p:extLst>
      <p:ext uri="{BB962C8B-B14F-4D97-AF65-F5344CB8AC3E}">
        <p14:creationId xmlns:p14="http://schemas.microsoft.com/office/powerpoint/2010/main" val="824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p:txBody>
          <a:bodyPr>
            <a:normAutofit fontScale="90000"/>
          </a:bodyPr>
          <a:lstStyle/>
          <a:p>
            <a:r>
              <a:rPr lang="en-US" dirty="0"/>
              <a:t>What are the advantages of a grievance over MSPB and EEO?</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435608" y="1524000"/>
            <a:ext cx="7498080" cy="4724400"/>
          </a:xfrm>
        </p:spPr>
        <p:txBody>
          <a:bodyPr>
            <a:normAutofit/>
          </a:bodyPr>
          <a:lstStyle/>
          <a:p>
            <a:pPr marL="82296" indent="0">
              <a:buNone/>
            </a:pPr>
            <a:r>
              <a:rPr lang="en-US" sz="2800" dirty="0"/>
              <a:t>The chance of prevailing in a grievance is much higher than any other forum?</a:t>
            </a:r>
            <a:endParaRPr lang="en-US" dirty="0"/>
          </a:p>
        </p:txBody>
      </p:sp>
      <p:pic>
        <p:nvPicPr>
          <p:cNvPr id="1026" name="Picture 2">
            <a:extLst>
              <a:ext uri="{FF2B5EF4-FFF2-40B4-BE49-F238E27FC236}">
                <a16:creationId xmlns:a16="http://schemas.microsoft.com/office/drawing/2014/main" id="{2FCC5999-3BC1-441F-BE54-5BDACBE4B8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276600"/>
            <a:ext cx="4019550" cy="2719896"/>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a:extLst>
              <a:ext uri="{FF2B5EF4-FFF2-40B4-BE49-F238E27FC236}">
                <a16:creationId xmlns:a16="http://schemas.microsoft.com/office/drawing/2014/main" id="{952EFF09-6704-4A68-9B74-DD174C2204FD}"/>
              </a:ext>
            </a:extLst>
          </p:cNvPr>
          <p:cNvSpPr>
            <a:spLocks noGrp="1"/>
          </p:cNvSpPr>
          <p:nvPr>
            <p:ph type="sldNum" sz="quarter" idx="12"/>
          </p:nvPr>
        </p:nvSpPr>
        <p:spPr/>
        <p:txBody>
          <a:bodyPr/>
          <a:lstStyle/>
          <a:p>
            <a:fld id="{50BCA7E3-3427-411D-BFFC-4C4B3BE9D1C1}" type="slidenum">
              <a:rPr lang="en-US" smtClean="0"/>
              <a:pPr/>
              <a:t>15</a:t>
            </a:fld>
            <a:endParaRPr lang="en-US" dirty="0"/>
          </a:p>
        </p:txBody>
      </p:sp>
    </p:spTree>
    <p:extLst>
      <p:ext uri="{BB962C8B-B14F-4D97-AF65-F5344CB8AC3E}">
        <p14:creationId xmlns:p14="http://schemas.microsoft.com/office/powerpoint/2010/main" val="3937612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p:txBody>
          <a:bodyPr>
            <a:normAutofit fontScale="90000"/>
          </a:bodyPr>
          <a:lstStyle/>
          <a:p>
            <a:r>
              <a:rPr lang="en-US" dirty="0"/>
              <a:t>Comparing Success Rates in Forums</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435608" y="1295400"/>
            <a:ext cx="7498080" cy="4953000"/>
          </a:xfrm>
        </p:spPr>
        <p:txBody>
          <a:bodyPr>
            <a:normAutofit/>
          </a:bodyPr>
          <a:lstStyle/>
          <a:p>
            <a:r>
              <a:rPr lang="en-US" dirty="0"/>
              <a:t>Estimates are we prevail or obtain relief in about 75% of our cases taken to arbitration.</a:t>
            </a:r>
          </a:p>
          <a:p>
            <a:r>
              <a:rPr lang="en-US" dirty="0"/>
              <a:t>2018 stats show that only approximately 1% of cases that go to an Administrative Judge for a decision are successful. </a:t>
            </a:r>
          </a:p>
          <a:p>
            <a:r>
              <a:rPr lang="en-US" dirty="0"/>
              <a:t>For MSPB cases FY 2005 to FY 2015, only 8% reversed</a:t>
            </a:r>
          </a:p>
          <a:p>
            <a:endParaRPr lang="en-US" dirty="0"/>
          </a:p>
        </p:txBody>
      </p:sp>
      <p:sp>
        <p:nvSpPr>
          <p:cNvPr id="4" name="Slide Number Placeholder 3">
            <a:extLst>
              <a:ext uri="{FF2B5EF4-FFF2-40B4-BE49-F238E27FC236}">
                <a16:creationId xmlns:a16="http://schemas.microsoft.com/office/drawing/2014/main" id="{8EB7853E-CC84-430F-893E-4C71756D984C}"/>
              </a:ext>
            </a:extLst>
          </p:cNvPr>
          <p:cNvSpPr>
            <a:spLocks noGrp="1"/>
          </p:cNvSpPr>
          <p:nvPr>
            <p:ph type="sldNum" sz="quarter" idx="12"/>
          </p:nvPr>
        </p:nvSpPr>
        <p:spPr/>
        <p:txBody>
          <a:bodyPr/>
          <a:lstStyle/>
          <a:p>
            <a:fld id="{50BCA7E3-3427-411D-BFFC-4C4B3BE9D1C1}" type="slidenum">
              <a:rPr lang="en-US" smtClean="0"/>
              <a:pPr/>
              <a:t>16</a:t>
            </a:fld>
            <a:endParaRPr lang="en-US" dirty="0"/>
          </a:p>
        </p:txBody>
      </p:sp>
    </p:spTree>
    <p:extLst>
      <p:ext uri="{BB962C8B-B14F-4D97-AF65-F5344CB8AC3E}">
        <p14:creationId xmlns:p14="http://schemas.microsoft.com/office/powerpoint/2010/main" val="3913823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p:txBody>
          <a:bodyPr>
            <a:normAutofit fontScale="90000"/>
          </a:bodyPr>
          <a:lstStyle/>
          <a:p>
            <a:r>
              <a:rPr lang="en-US" dirty="0"/>
              <a:t>So why do so many union reps and BUEs go to the EEO?</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435608" y="1524000"/>
            <a:ext cx="7498080" cy="4724400"/>
          </a:xfrm>
        </p:spPr>
        <p:txBody>
          <a:bodyPr>
            <a:normAutofit/>
          </a:bodyPr>
          <a:lstStyle/>
          <a:p>
            <a:pPr marL="596646" indent="-514350">
              <a:buAutoNum type="arabicPeriod"/>
            </a:pPr>
            <a:r>
              <a:rPr lang="en-US" sz="2800" dirty="0"/>
              <a:t>Union Reps don’t know better</a:t>
            </a:r>
          </a:p>
          <a:p>
            <a:pPr marL="596646" indent="-514350">
              <a:buAutoNum type="arabicPeriod"/>
            </a:pPr>
            <a:r>
              <a:rPr lang="en-US" sz="2800" dirty="0"/>
              <a:t>Why not drop your problem off to someone else </a:t>
            </a:r>
          </a:p>
          <a:p>
            <a:pPr marL="596646" indent="-514350">
              <a:buAutoNum type="arabicPeriod"/>
            </a:pPr>
            <a:r>
              <a:rPr lang="en-US" sz="2800" dirty="0"/>
              <a:t>No cost vs. arbitration which can be expensive</a:t>
            </a:r>
          </a:p>
          <a:p>
            <a:pPr marL="596646" indent="-514350">
              <a:buAutoNum type="arabicPeriod"/>
            </a:pPr>
            <a:r>
              <a:rPr lang="en-US" sz="2800" dirty="0"/>
              <a:t>Compensatory damages</a:t>
            </a:r>
            <a:endParaRPr lang="en-US" dirty="0"/>
          </a:p>
        </p:txBody>
      </p:sp>
      <p:pic>
        <p:nvPicPr>
          <p:cNvPr id="5" name="Graphic 4" descr="Dollar with solid fill">
            <a:extLst>
              <a:ext uri="{FF2B5EF4-FFF2-40B4-BE49-F238E27FC236}">
                <a16:creationId xmlns:a16="http://schemas.microsoft.com/office/drawing/2014/main" id="{75784A3F-28C2-4363-8321-C04E2BA43C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62400" y="4585090"/>
            <a:ext cx="1981200" cy="1998272"/>
          </a:xfrm>
          <a:prstGeom prst="rect">
            <a:avLst/>
          </a:prstGeom>
        </p:spPr>
      </p:pic>
      <p:sp>
        <p:nvSpPr>
          <p:cNvPr id="6" name="Slide Number Placeholder 5">
            <a:extLst>
              <a:ext uri="{FF2B5EF4-FFF2-40B4-BE49-F238E27FC236}">
                <a16:creationId xmlns:a16="http://schemas.microsoft.com/office/drawing/2014/main" id="{928400BC-4B83-462A-B99B-4E31C57BB88F}"/>
              </a:ext>
            </a:extLst>
          </p:cNvPr>
          <p:cNvSpPr>
            <a:spLocks noGrp="1"/>
          </p:cNvSpPr>
          <p:nvPr>
            <p:ph type="sldNum" sz="quarter" idx="12"/>
          </p:nvPr>
        </p:nvSpPr>
        <p:spPr/>
        <p:txBody>
          <a:bodyPr/>
          <a:lstStyle/>
          <a:p>
            <a:fld id="{50BCA7E3-3427-411D-BFFC-4C4B3BE9D1C1}" type="slidenum">
              <a:rPr lang="en-US" smtClean="0"/>
              <a:pPr/>
              <a:t>17</a:t>
            </a:fld>
            <a:endParaRPr lang="en-US" dirty="0"/>
          </a:p>
        </p:txBody>
      </p:sp>
    </p:spTree>
    <p:extLst>
      <p:ext uri="{BB962C8B-B14F-4D97-AF65-F5344CB8AC3E}">
        <p14:creationId xmlns:p14="http://schemas.microsoft.com/office/powerpoint/2010/main" val="675865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a:xfrm>
            <a:off x="1435608" y="274638"/>
            <a:ext cx="7498080" cy="1858962"/>
          </a:xfrm>
        </p:spPr>
        <p:txBody>
          <a:bodyPr>
            <a:normAutofit fontScale="90000"/>
          </a:bodyPr>
          <a:lstStyle/>
          <a:p>
            <a:r>
              <a:rPr lang="en-US" dirty="0"/>
              <a:t>Why are Grievances Better than EEO from an Evidentiary Standpoint?</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435608" y="2438400"/>
            <a:ext cx="7498080" cy="3810000"/>
          </a:xfrm>
        </p:spPr>
        <p:txBody>
          <a:bodyPr>
            <a:normAutofit/>
          </a:bodyPr>
          <a:lstStyle/>
          <a:p>
            <a:pPr marL="82296" indent="0">
              <a:buNone/>
            </a:pPr>
            <a:endParaRPr lang="en-US" dirty="0"/>
          </a:p>
        </p:txBody>
      </p:sp>
      <p:sp>
        <p:nvSpPr>
          <p:cNvPr id="4" name="Slide Number Placeholder 3">
            <a:extLst>
              <a:ext uri="{FF2B5EF4-FFF2-40B4-BE49-F238E27FC236}">
                <a16:creationId xmlns:a16="http://schemas.microsoft.com/office/drawing/2014/main" id="{430281A7-E6E0-4E88-915B-12AF2838A896}"/>
              </a:ext>
            </a:extLst>
          </p:cNvPr>
          <p:cNvSpPr>
            <a:spLocks noGrp="1"/>
          </p:cNvSpPr>
          <p:nvPr>
            <p:ph type="sldNum" sz="quarter" idx="12"/>
          </p:nvPr>
        </p:nvSpPr>
        <p:spPr/>
        <p:txBody>
          <a:bodyPr/>
          <a:lstStyle/>
          <a:p>
            <a:fld id="{50BCA7E3-3427-411D-BFFC-4C4B3BE9D1C1}" type="slidenum">
              <a:rPr lang="en-US" smtClean="0"/>
              <a:pPr/>
              <a:t>18</a:t>
            </a:fld>
            <a:endParaRPr lang="en-US" dirty="0"/>
          </a:p>
        </p:txBody>
      </p:sp>
    </p:spTree>
    <p:extLst>
      <p:ext uri="{BB962C8B-B14F-4D97-AF65-F5344CB8AC3E}">
        <p14:creationId xmlns:p14="http://schemas.microsoft.com/office/powerpoint/2010/main" val="2261741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CD94B-CED5-43DD-90E5-1924B5A3C0F1}"/>
              </a:ext>
            </a:extLst>
          </p:cNvPr>
          <p:cNvSpPr>
            <a:spLocks noGrp="1"/>
          </p:cNvSpPr>
          <p:nvPr>
            <p:ph type="title"/>
          </p:nvPr>
        </p:nvSpPr>
        <p:spPr/>
        <p:txBody>
          <a:bodyPr/>
          <a:lstStyle/>
          <a:p>
            <a:r>
              <a:rPr lang="en-US" dirty="0"/>
              <a:t>Burdens of Proof</a:t>
            </a:r>
          </a:p>
        </p:txBody>
      </p:sp>
      <p:sp>
        <p:nvSpPr>
          <p:cNvPr id="3" name="Content Placeholder 2">
            <a:extLst>
              <a:ext uri="{FF2B5EF4-FFF2-40B4-BE49-F238E27FC236}">
                <a16:creationId xmlns:a16="http://schemas.microsoft.com/office/drawing/2014/main" id="{805A3A79-0EF5-4B67-878E-600D61DD2ACF}"/>
              </a:ext>
            </a:extLst>
          </p:cNvPr>
          <p:cNvSpPr>
            <a:spLocks noGrp="1"/>
          </p:cNvSpPr>
          <p:nvPr>
            <p:ph idx="1"/>
          </p:nvPr>
        </p:nvSpPr>
        <p:spPr/>
        <p:txBody>
          <a:bodyPr/>
          <a:lstStyle/>
          <a:p>
            <a:pPr marL="82296" indent="0">
              <a:buNone/>
            </a:pPr>
            <a:r>
              <a:rPr lang="en-US" u="sng" dirty="0"/>
              <a:t>Grievance</a:t>
            </a:r>
          </a:p>
          <a:p>
            <a:pPr marL="596646" indent="-514350">
              <a:buAutoNum type="arabicPeriod"/>
            </a:pPr>
            <a:r>
              <a:rPr lang="en-US" dirty="0"/>
              <a:t>Must prove facts to win</a:t>
            </a:r>
          </a:p>
          <a:p>
            <a:pPr marL="82296" indent="0">
              <a:buNone/>
            </a:pPr>
            <a:endParaRPr lang="en-US" u="sng" dirty="0"/>
          </a:p>
          <a:p>
            <a:pPr marL="82296" indent="0">
              <a:buNone/>
            </a:pPr>
            <a:r>
              <a:rPr lang="en-US" u="sng" dirty="0"/>
              <a:t>EEO</a:t>
            </a:r>
          </a:p>
          <a:p>
            <a:pPr marL="596646" indent="-514350">
              <a:buAutoNum type="arabicPeriod"/>
            </a:pPr>
            <a:r>
              <a:rPr lang="en-US" dirty="0"/>
              <a:t>Must prove facts to win</a:t>
            </a:r>
          </a:p>
          <a:p>
            <a:pPr marL="596646" indent="-514350">
              <a:buAutoNum type="arabicPeriod"/>
            </a:pPr>
            <a:r>
              <a:rPr lang="en-US" dirty="0"/>
              <a:t>PLUS…most often – intentional discrimination – state of mind agent</a:t>
            </a:r>
          </a:p>
        </p:txBody>
      </p:sp>
      <p:sp>
        <p:nvSpPr>
          <p:cNvPr id="6" name="Slide Number Placeholder 5">
            <a:extLst>
              <a:ext uri="{FF2B5EF4-FFF2-40B4-BE49-F238E27FC236}">
                <a16:creationId xmlns:a16="http://schemas.microsoft.com/office/drawing/2014/main" id="{7EC454A3-8529-4550-B8D1-9189143835ED}"/>
              </a:ext>
            </a:extLst>
          </p:cNvPr>
          <p:cNvSpPr>
            <a:spLocks noGrp="1"/>
          </p:cNvSpPr>
          <p:nvPr>
            <p:ph type="sldNum" sz="quarter" idx="12"/>
          </p:nvPr>
        </p:nvSpPr>
        <p:spPr/>
        <p:txBody>
          <a:bodyPr/>
          <a:lstStyle/>
          <a:p>
            <a:fld id="{50BCA7E3-3427-411D-BFFC-4C4B3BE9D1C1}" type="slidenum">
              <a:rPr lang="en-US" smtClean="0"/>
              <a:pPr/>
              <a:t>19</a:t>
            </a:fld>
            <a:endParaRPr lang="en-US" dirty="0"/>
          </a:p>
        </p:txBody>
      </p:sp>
    </p:spTree>
    <p:extLst>
      <p:ext uri="{BB962C8B-B14F-4D97-AF65-F5344CB8AC3E}">
        <p14:creationId xmlns:p14="http://schemas.microsoft.com/office/powerpoint/2010/main" val="422499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a:xfrm>
            <a:off x="1143000" y="274638"/>
            <a:ext cx="7924800" cy="1143000"/>
          </a:xfrm>
        </p:spPr>
        <p:txBody>
          <a:bodyPr>
            <a:normAutofit fontScale="90000"/>
          </a:bodyPr>
          <a:lstStyle/>
          <a:p>
            <a:pPr algn="ctr"/>
            <a:r>
              <a:rPr lang="en-US" dirty="0"/>
              <a:t>Union Grievances:  </a:t>
            </a:r>
            <a:br>
              <a:rPr lang="en-US" dirty="0"/>
            </a:br>
            <a:r>
              <a:rPr lang="en-US" dirty="0"/>
              <a:t>Top Considerations</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435608" y="1600200"/>
            <a:ext cx="7498080" cy="4648200"/>
          </a:xfrm>
        </p:spPr>
        <p:txBody>
          <a:bodyPr>
            <a:normAutofit/>
          </a:bodyPr>
          <a:lstStyle/>
          <a:p>
            <a:r>
              <a:rPr lang="en-US" sz="2800" dirty="0"/>
              <a:t>Representation of the Worker</a:t>
            </a:r>
          </a:p>
          <a:p>
            <a:r>
              <a:rPr lang="en-US" sz="2800" dirty="0"/>
              <a:t>Dealing with Management</a:t>
            </a:r>
          </a:p>
          <a:p>
            <a:r>
              <a:rPr lang="en-US" sz="2800" dirty="0"/>
              <a:t>Know the Rules</a:t>
            </a:r>
          </a:p>
          <a:p>
            <a:r>
              <a:rPr lang="en-US" sz="2800" dirty="0"/>
              <a:t>Be Respectful</a:t>
            </a:r>
          </a:p>
          <a:p>
            <a:r>
              <a:rPr lang="en-US" sz="2800" dirty="0"/>
              <a:t>Be Truthful BUT be Careful</a:t>
            </a:r>
          </a:p>
          <a:p>
            <a:r>
              <a:rPr lang="en-US" sz="2800" dirty="0"/>
              <a:t>DOCUMENT!!!!</a:t>
            </a:r>
          </a:p>
          <a:p>
            <a:pPr lvl="1"/>
            <a:r>
              <a:rPr lang="en-US" dirty="0"/>
              <a:t>Who, When, Where, What, How?</a:t>
            </a:r>
          </a:p>
        </p:txBody>
      </p:sp>
      <p:sp>
        <p:nvSpPr>
          <p:cNvPr id="4" name="Slide Number Placeholder 3">
            <a:extLst>
              <a:ext uri="{FF2B5EF4-FFF2-40B4-BE49-F238E27FC236}">
                <a16:creationId xmlns:a16="http://schemas.microsoft.com/office/drawing/2014/main" id="{AF45925E-1CA1-4FB6-9151-68BCA79C45F3}"/>
              </a:ext>
            </a:extLst>
          </p:cNvPr>
          <p:cNvSpPr>
            <a:spLocks noGrp="1"/>
          </p:cNvSpPr>
          <p:nvPr>
            <p:ph type="sldNum" sz="quarter" idx="12"/>
          </p:nvPr>
        </p:nvSpPr>
        <p:spPr/>
        <p:txBody>
          <a:bodyPr/>
          <a:lstStyle/>
          <a:p>
            <a:fld id="{50BCA7E3-3427-411D-BFFC-4C4B3BE9D1C1}" type="slidenum">
              <a:rPr lang="en-US" smtClean="0"/>
              <a:pPr/>
              <a:t>2</a:t>
            </a:fld>
            <a:endParaRPr lang="en-US" dirty="0"/>
          </a:p>
        </p:txBody>
      </p:sp>
    </p:spTree>
    <p:extLst>
      <p:ext uri="{BB962C8B-B14F-4D97-AF65-F5344CB8AC3E}">
        <p14:creationId xmlns:p14="http://schemas.microsoft.com/office/powerpoint/2010/main" val="2434115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62085-B4D3-4C9F-A0CA-C59A3736F22B}"/>
              </a:ext>
            </a:extLst>
          </p:cNvPr>
          <p:cNvSpPr>
            <a:spLocks noGrp="1"/>
          </p:cNvSpPr>
          <p:nvPr>
            <p:ph type="title"/>
          </p:nvPr>
        </p:nvSpPr>
        <p:spPr/>
        <p:txBody>
          <a:bodyPr/>
          <a:lstStyle/>
          <a:p>
            <a:r>
              <a:rPr lang="en-US" dirty="0"/>
              <a:t>Toolkit for Union Reps</a:t>
            </a:r>
          </a:p>
        </p:txBody>
      </p:sp>
      <p:sp>
        <p:nvSpPr>
          <p:cNvPr id="3" name="Content Placeholder 2">
            <a:extLst>
              <a:ext uri="{FF2B5EF4-FFF2-40B4-BE49-F238E27FC236}">
                <a16:creationId xmlns:a16="http://schemas.microsoft.com/office/drawing/2014/main" id="{F548D3FA-1AF0-4E65-A130-4765F8484252}"/>
              </a:ext>
            </a:extLst>
          </p:cNvPr>
          <p:cNvSpPr>
            <a:spLocks noGrp="1"/>
          </p:cNvSpPr>
          <p:nvPr>
            <p:ph idx="1"/>
          </p:nvPr>
        </p:nvSpPr>
        <p:spPr/>
        <p:txBody>
          <a:bodyPr/>
          <a:lstStyle/>
          <a:p>
            <a:pPr marL="596646" indent="-514350">
              <a:buFont typeface="+mj-lt"/>
              <a:buAutoNum type="arabicPeriod"/>
            </a:pPr>
            <a:r>
              <a:rPr lang="en-US" dirty="0"/>
              <a:t>Know your Contract</a:t>
            </a:r>
          </a:p>
          <a:p>
            <a:pPr marL="596646" indent="-514350">
              <a:buFont typeface="+mj-lt"/>
              <a:buAutoNum type="arabicPeriod"/>
            </a:pPr>
            <a:r>
              <a:rPr lang="en-US" dirty="0"/>
              <a:t>7114(b) Requests</a:t>
            </a:r>
          </a:p>
          <a:p>
            <a:pPr marL="596646" indent="-514350">
              <a:buFont typeface="+mj-lt"/>
              <a:buAutoNum type="arabicPeriod"/>
            </a:pPr>
            <a:r>
              <a:rPr lang="en-US" dirty="0"/>
              <a:t>Weingarten Rights – sword/shield</a:t>
            </a:r>
          </a:p>
          <a:p>
            <a:pPr marL="596646" indent="-514350">
              <a:buFont typeface="+mj-lt"/>
              <a:buAutoNum type="arabicPeriod"/>
            </a:pPr>
            <a:r>
              <a:rPr lang="en-US" dirty="0"/>
              <a:t>ULPs</a:t>
            </a:r>
          </a:p>
          <a:p>
            <a:pPr marL="596646" indent="-514350">
              <a:buFont typeface="+mj-lt"/>
              <a:buAutoNum type="arabicPeriod"/>
            </a:pPr>
            <a:r>
              <a:rPr lang="en-US" dirty="0" err="1"/>
              <a:t>Kalkines</a:t>
            </a:r>
            <a:r>
              <a:rPr lang="en-US" dirty="0"/>
              <a:t>/Garrity Warnings</a:t>
            </a:r>
          </a:p>
        </p:txBody>
      </p:sp>
      <p:sp>
        <p:nvSpPr>
          <p:cNvPr id="4" name="Slide Number Placeholder 3">
            <a:extLst>
              <a:ext uri="{FF2B5EF4-FFF2-40B4-BE49-F238E27FC236}">
                <a16:creationId xmlns:a16="http://schemas.microsoft.com/office/drawing/2014/main" id="{314E7D9C-F569-442D-9E4D-EA03BBF20E43}"/>
              </a:ext>
            </a:extLst>
          </p:cNvPr>
          <p:cNvSpPr>
            <a:spLocks noGrp="1"/>
          </p:cNvSpPr>
          <p:nvPr>
            <p:ph type="sldNum" sz="quarter" idx="12"/>
          </p:nvPr>
        </p:nvSpPr>
        <p:spPr/>
        <p:txBody>
          <a:bodyPr/>
          <a:lstStyle/>
          <a:p>
            <a:fld id="{50BCA7E3-3427-411D-BFFC-4C4B3BE9D1C1}" type="slidenum">
              <a:rPr lang="en-US" smtClean="0"/>
              <a:pPr/>
              <a:t>20</a:t>
            </a:fld>
            <a:endParaRPr lang="en-US" dirty="0"/>
          </a:p>
        </p:txBody>
      </p:sp>
    </p:spTree>
    <p:extLst>
      <p:ext uri="{BB962C8B-B14F-4D97-AF65-F5344CB8AC3E}">
        <p14:creationId xmlns:p14="http://schemas.microsoft.com/office/powerpoint/2010/main" val="3713995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5C7B-1125-4878-8EA8-15533628EC0B}"/>
              </a:ext>
            </a:extLst>
          </p:cNvPr>
          <p:cNvSpPr>
            <a:spLocks noGrp="1"/>
          </p:cNvSpPr>
          <p:nvPr>
            <p:ph type="title"/>
          </p:nvPr>
        </p:nvSpPr>
        <p:spPr/>
        <p:txBody>
          <a:bodyPr/>
          <a:lstStyle/>
          <a:p>
            <a:r>
              <a:rPr lang="en-US" dirty="0"/>
              <a:t>Weingarten Rights</a:t>
            </a:r>
          </a:p>
        </p:txBody>
      </p:sp>
      <p:sp>
        <p:nvSpPr>
          <p:cNvPr id="3" name="Content Placeholder 2">
            <a:extLst>
              <a:ext uri="{FF2B5EF4-FFF2-40B4-BE49-F238E27FC236}">
                <a16:creationId xmlns:a16="http://schemas.microsoft.com/office/drawing/2014/main" id="{5A5513BB-706E-43D2-B122-279AE25E34D7}"/>
              </a:ext>
            </a:extLst>
          </p:cNvPr>
          <p:cNvSpPr>
            <a:spLocks noGrp="1"/>
          </p:cNvSpPr>
          <p:nvPr>
            <p:ph idx="1"/>
          </p:nvPr>
        </p:nvSpPr>
        <p:spPr/>
        <p:txBody>
          <a:bodyPr>
            <a:normAutofit lnSpcReduction="10000"/>
          </a:bodyPr>
          <a:lstStyle/>
          <a:p>
            <a:r>
              <a:rPr lang="en-US" dirty="0"/>
              <a:t>Guarantee an employee the right to Union representation during an investigatory interview</a:t>
            </a:r>
          </a:p>
          <a:p>
            <a:r>
              <a:rPr lang="en-US" dirty="0"/>
              <a:t>An investigatory interview = one in which a Supervisor questions an employee to obtain information which could be used as a basis for discipline or asks an employee to defend their conduct</a:t>
            </a:r>
          </a:p>
          <a:p>
            <a:r>
              <a:rPr lang="en-US" dirty="0"/>
              <a:t>What is the key to Weingarten Rights that union reps often miss?</a:t>
            </a:r>
          </a:p>
        </p:txBody>
      </p:sp>
      <p:sp>
        <p:nvSpPr>
          <p:cNvPr id="4" name="Slide Number Placeholder 3">
            <a:extLst>
              <a:ext uri="{FF2B5EF4-FFF2-40B4-BE49-F238E27FC236}">
                <a16:creationId xmlns:a16="http://schemas.microsoft.com/office/drawing/2014/main" id="{0B0D8699-B2C2-4EF5-A99F-9A2BFFFFB99D}"/>
              </a:ext>
            </a:extLst>
          </p:cNvPr>
          <p:cNvSpPr>
            <a:spLocks noGrp="1"/>
          </p:cNvSpPr>
          <p:nvPr>
            <p:ph type="sldNum" sz="quarter" idx="12"/>
          </p:nvPr>
        </p:nvSpPr>
        <p:spPr/>
        <p:txBody>
          <a:bodyPr/>
          <a:lstStyle/>
          <a:p>
            <a:fld id="{50BCA7E3-3427-411D-BFFC-4C4B3BE9D1C1}" type="slidenum">
              <a:rPr lang="en-US" smtClean="0"/>
              <a:pPr/>
              <a:t>21</a:t>
            </a:fld>
            <a:endParaRPr lang="en-US" dirty="0"/>
          </a:p>
        </p:txBody>
      </p:sp>
    </p:spTree>
    <p:extLst>
      <p:ext uri="{BB962C8B-B14F-4D97-AF65-F5344CB8AC3E}">
        <p14:creationId xmlns:p14="http://schemas.microsoft.com/office/powerpoint/2010/main" val="3967987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11587-BD7E-44F0-9228-D152BBC32502}"/>
              </a:ext>
            </a:extLst>
          </p:cNvPr>
          <p:cNvSpPr>
            <a:spLocks noGrp="1"/>
          </p:cNvSpPr>
          <p:nvPr>
            <p:ph type="title"/>
          </p:nvPr>
        </p:nvSpPr>
        <p:spPr/>
        <p:txBody>
          <a:bodyPr/>
          <a:lstStyle/>
          <a:p>
            <a:r>
              <a:rPr lang="en-US" dirty="0"/>
              <a:t>Garrity Warning</a:t>
            </a:r>
          </a:p>
        </p:txBody>
      </p:sp>
      <p:sp>
        <p:nvSpPr>
          <p:cNvPr id="3" name="Content Placeholder 2">
            <a:extLst>
              <a:ext uri="{FF2B5EF4-FFF2-40B4-BE49-F238E27FC236}">
                <a16:creationId xmlns:a16="http://schemas.microsoft.com/office/drawing/2014/main" id="{76F36DC1-1EB4-4DED-9F31-4ABCC8C993FB}"/>
              </a:ext>
            </a:extLst>
          </p:cNvPr>
          <p:cNvSpPr>
            <a:spLocks noGrp="1"/>
          </p:cNvSpPr>
          <p:nvPr>
            <p:ph idx="1"/>
          </p:nvPr>
        </p:nvSpPr>
        <p:spPr/>
        <p:txBody>
          <a:bodyPr>
            <a:normAutofit fontScale="85000" lnSpcReduction="10000"/>
          </a:bodyPr>
          <a:lstStyle/>
          <a:p>
            <a:pPr marL="82296" indent="0">
              <a:buNone/>
            </a:pPr>
            <a:r>
              <a:rPr lang="en-US" dirty="0"/>
              <a:t>“You are being asked to provide information as part of an internal and/or administrative investigation.  This is a voluntary investigation and you do not have to answer questions if your answers would tend to implicate you in a crime.  No disciplinary action will be taken against you solely for refusing to answer questions.  However, the evidentiary value of your silence may be considered in administrative proceedings as part of the facts surrounding your case.  Any statement you do choose to provide may be used as evidence in criminal and/or administrative proceedings.”</a:t>
            </a:r>
          </a:p>
        </p:txBody>
      </p:sp>
      <p:sp>
        <p:nvSpPr>
          <p:cNvPr id="4" name="Slide Number Placeholder 3">
            <a:extLst>
              <a:ext uri="{FF2B5EF4-FFF2-40B4-BE49-F238E27FC236}">
                <a16:creationId xmlns:a16="http://schemas.microsoft.com/office/drawing/2014/main" id="{5D86EC7A-EAAF-44C8-BE9B-40C5C0F1729F}"/>
              </a:ext>
            </a:extLst>
          </p:cNvPr>
          <p:cNvSpPr>
            <a:spLocks noGrp="1"/>
          </p:cNvSpPr>
          <p:nvPr>
            <p:ph type="sldNum" sz="quarter" idx="12"/>
          </p:nvPr>
        </p:nvSpPr>
        <p:spPr/>
        <p:txBody>
          <a:bodyPr/>
          <a:lstStyle/>
          <a:p>
            <a:fld id="{50BCA7E3-3427-411D-BFFC-4C4B3BE9D1C1}" type="slidenum">
              <a:rPr lang="en-US" smtClean="0"/>
              <a:pPr/>
              <a:t>22</a:t>
            </a:fld>
            <a:endParaRPr lang="en-US" dirty="0"/>
          </a:p>
        </p:txBody>
      </p:sp>
    </p:spTree>
    <p:extLst>
      <p:ext uri="{BB962C8B-B14F-4D97-AF65-F5344CB8AC3E}">
        <p14:creationId xmlns:p14="http://schemas.microsoft.com/office/powerpoint/2010/main" val="2186067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27E9-2389-4B52-93D3-DB4E6900A71F}"/>
              </a:ext>
            </a:extLst>
          </p:cNvPr>
          <p:cNvSpPr>
            <a:spLocks noGrp="1"/>
          </p:cNvSpPr>
          <p:nvPr>
            <p:ph type="title"/>
          </p:nvPr>
        </p:nvSpPr>
        <p:spPr/>
        <p:txBody>
          <a:bodyPr/>
          <a:lstStyle/>
          <a:p>
            <a:r>
              <a:rPr lang="en-US" dirty="0" err="1"/>
              <a:t>Kalkines</a:t>
            </a:r>
            <a:r>
              <a:rPr lang="en-US" dirty="0"/>
              <a:t> Warning</a:t>
            </a:r>
          </a:p>
        </p:txBody>
      </p:sp>
      <p:sp>
        <p:nvSpPr>
          <p:cNvPr id="3" name="Content Placeholder 2">
            <a:extLst>
              <a:ext uri="{FF2B5EF4-FFF2-40B4-BE49-F238E27FC236}">
                <a16:creationId xmlns:a16="http://schemas.microsoft.com/office/drawing/2014/main" id="{A4BDB085-4980-417F-9557-DD26B1655CCE}"/>
              </a:ext>
            </a:extLst>
          </p:cNvPr>
          <p:cNvSpPr>
            <a:spLocks noGrp="1"/>
          </p:cNvSpPr>
          <p:nvPr>
            <p:ph idx="1"/>
          </p:nvPr>
        </p:nvSpPr>
        <p:spPr/>
        <p:txBody>
          <a:bodyPr>
            <a:normAutofit lnSpcReduction="10000"/>
          </a:bodyPr>
          <a:lstStyle/>
          <a:p>
            <a:r>
              <a:rPr lang="en-US" dirty="0"/>
              <a:t>Compels subjects to make statements or face disciplinary action up to and including dismissal</a:t>
            </a:r>
          </a:p>
          <a:p>
            <a:r>
              <a:rPr lang="en-US" dirty="0"/>
              <a:t>Also provides limited criminal immunity for their statements – you can still be charged but they cannot use the statement</a:t>
            </a:r>
          </a:p>
          <a:p>
            <a:r>
              <a:rPr lang="en-US" dirty="0"/>
              <a:t>Recommend the employee seek advice of criminal attorney – we are </a:t>
            </a:r>
            <a:r>
              <a:rPr lang="en-US" u="sng" dirty="0"/>
              <a:t>employment</a:t>
            </a:r>
            <a:r>
              <a:rPr lang="en-US" dirty="0"/>
              <a:t> lawyers</a:t>
            </a:r>
          </a:p>
        </p:txBody>
      </p:sp>
      <p:sp>
        <p:nvSpPr>
          <p:cNvPr id="4" name="Slide Number Placeholder 3">
            <a:extLst>
              <a:ext uri="{FF2B5EF4-FFF2-40B4-BE49-F238E27FC236}">
                <a16:creationId xmlns:a16="http://schemas.microsoft.com/office/drawing/2014/main" id="{173A4DB0-76C5-43FB-B25A-F42AFE03871C}"/>
              </a:ext>
            </a:extLst>
          </p:cNvPr>
          <p:cNvSpPr>
            <a:spLocks noGrp="1"/>
          </p:cNvSpPr>
          <p:nvPr>
            <p:ph type="sldNum" sz="quarter" idx="12"/>
          </p:nvPr>
        </p:nvSpPr>
        <p:spPr/>
        <p:txBody>
          <a:bodyPr/>
          <a:lstStyle/>
          <a:p>
            <a:fld id="{50BCA7E3-3427-411D-BFFC-4C4B3BE9D1C1}" type="slidenum">
              <a:rPr lang="en-US" smtClean="0"/>
              <a:pPr/>
              <a:t>23</a:t>
            </a:fld>
            <a:endParaRPr lang="en-US" dirty="0"/>
          </a:p>
        </p:txBody>
      </p:sp>
    </p:spTree>
    <p:extLst>
      <p:ext uri="{BB962C8B-B14F-4D97-AF65-F5344CB8AC3E}">
        <p14:creationId xmlns:p14="http://schemas.microsoft.com/office/powerpoint/2010/main" val="3007111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4719E-019D-499C-B07B-0221643408C0}"/>
              </a:ext>
            </a:extLst>
          </p:cNvPr>
          <p:cNvSpPr>
            <a:spLocks noGrp="1"/>
          </p:cNvSpPr>
          <p:nvPr>
            <p:ph type="title"/>
          </p:nvPr>
        </p:nvSpPr>
        <p:spPr/>
        <p:txBody>
          <a:bodyPr/>
          <a:lstStyle/>
          <a:p>
            <a:r>
              <a:rPr lang="en-US" dirty="0"/>
              <a:t>Unfair Labor Practices</a:t>
            </a:r>
          </a:p>
        </p:txBody>
      </p:sp>
      <p:sp>
        <p:nvSpPr>
          <p:cNvPr id="3" name="Content Placeholder 2">
            <a:extLst>
              <a:ext uri="{FF2B5EF4-FFF2-40B4-BE49-F238E27FC236}">
                <a16:creationId xmlns:a16="http://schemas.microsoft.com/office/drawing/2014/main" id="{6A36C24E-8F2D-4E53-BC23-1973664421BF}"/>
              </a:ext>
            </a:extLst>
          </p:cNvPr>
          <p:cNvSpPr>
            <a:spLocks noGrp="1"/>
          </p:cNvSpPr>
          <p:nvPr>
            <p:ph idx="1"/>
          </p:nvPr>
        </p:nvSpPr>
        <p:spPr/>
        <p:txBody>
          <a:bodyPr/>
          <a:lstStyle/>
          <a:p>
            <a:r>
              <a:rPr lang="en-US" dirty="0"/>
              <a:t>What is a ULP?</a:t>
            </a:r>
          </a:p>
          <a:p>
            <a:r>
              <a:rPr lang="en-US" dirty="0"/>
              <a:t>What does the ULP process look like?</a:t>
            </a:r>
          </a:p>
          <a:p>
            <a:r>
              <a:rPr lang="en-US" dirty="0"/>
              <a:t>Why are ULPs significant to the grievance process?</a:t>
            </a:r>
          </a:p>
        </p:txBody>
      </p:sp>
      <p:sp>
        <p:nvSpPr>
          <p:cNvPr id="4" name="Slide Number Placeholder 3">
            <a:extLst>
              <a:ext uri="{FF2B5EF4-FFF2-40B4-BE49-F238E27FC236}">
                <a16:creationId xmlns:a16="http://schemas.microsoft.com/office/drawing/2014/main" id="{2AE75B51-7251-4AE9-A39F-E0C50DD1F03D}"/>
              </a:ext>
            </a:extLst>
          </p:cNvPr>
          <p:cNvSpPr>
            <a:spLocks noGrp="1"/>
          </p:cNvSpPr>
          <p:nvPr>
            <p:ph type="sldNum" sz="quarter" idx="12"/>
          </p:nvPr>
        </p:nvSpPr>
        <p:spPr/>
        <p:txBody>
          <a:bodyPr/>
          <a:lstStyle/>
          <a:p>
            <a:fld id="{50BCA7E3-3427-411D-BFFC-4C4B3BE9D1C1}" type="slidenum">
              <a:rPr lang="en-US" smtClean="0"/>
              <a:pPr/>
              <a:t>24</a:t>
            </a:fld>
            <a:endParaRPr lang="en-US" dirty="0"/>
          </a:p>
        </p:txBody>
      </p:sp>
    </p:spTree>
    <p:extLst>
      <p:ext uri="{BB962C8B-B14F-4D97-AF65-F5344CB8AC3E}">
        <p14:creationId xmlns:p14="http://schemas.microsoft.com/office/powerpoint/2010/main" val="1879488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949FF-173D-40E3-9181-34FCE828F32D}"/>
              </a:ext>
            </a:extLst>
          </p:cNvPr>
          <p:cNvSpPr>
            <a:spLocks noGrp="1"/>
          </p:cNvSpPr>
          <p:nvPr>
            <p:ph type="title"/>
          </p:nvPr>
        </p:nvSpPr>
        <p:spPr>
          <a:xfrm>
            <a:off x="1435608" y="76200"/>
            <a:ext cx="7498080" cy="1173162"/>
          </a:xfrm>
        </p:spPr>
        <p:txBody>
          <a:bodyPr/>
          <a:lstStyle/>
          <a:p>
            <a:pPr algn="ctr"/>
            <a:r>
              <a:rPr lang="en-US" dirty="0"/>
              <a:t>5 U.S.C. </a:t>
            </a:r>
            <a:r>
              <a:rPr lang="en-US" dirty="0">
                <a:latin typeface="Calibri" panose="020F0502020204030204" pitchFamily="34" charset="0"/>
                <a:cs typeface="Calibri" panose="020F0502020204030204" pitchFamily="34" charset="0"/>
              </a:rPr>
              <a:t>§ </a:t>
            </a:r>
            <a:r>
              <a:rPr lang="en-US" dirty="0"/>
              <a:t>7116</a:t>
            </a:r>
          </a:p>
        </p:txBody>
      </p:sp>
      <p:sp>
        <p:nvSpPr>
          <p:cNvPr id="3" name="Content Placeholder 2">
            <a:extLst>
              <a:ext uri="{FF2B5EF4-FFF2-40B4-BE49-F238E27FC236}">
                <a16:creationId xmlns:a16="http://schemas.microsoft.com/office/drawing/2014/main" id="{DC3FB381-BD68-4455-91AB-5FBFA9CDAE79}"/>
              </a:ext>
            </a:extLst>
          </p:cNvPr>
          <p:cNvSpPr>
            <a:spLocks noGrp="1"/>
          </p:cNvSpPr>
          <p:nvPr>
            <p:ph idx="1"/>
          </p:nvPr>
        </p:nvSpPr>
        <p:spPr>
          <a:xfrm>
            <a:off x="1219200" y="1066800"/>
            <a:ext cx="7851648" cy="5516562"/>
          </a:xfrm>
        </p:spPr>
        <p:txBody>
          <a:bodyPr>
            <a:normAutofit fontScale="70000" lnSpcReduction="20000"/>
          </a:bodyPr>
          <a:lstStyle/>
          <a:p>
            <a:pPr marL="82296" indent="0">
              <a:buNone/>
            </a:pPr>
            <a:r>
              <a:rPr lang="en-US" dirty="0"/>
              <a:t>(a) For the purpose of this chapter, it shall be an unfair labor practice for an agency --</a:t>
            </a:r>
          </a:p>
          <a:p>
            <a:pPr marL="82296" indent="0">
              <a:buNone/>
            </a:pPr>
            <a:r>
              <a:rPr lang="en-US" dirty="0"/>
              <a:t>(1) To interfere with, restrain, or coerce any employee in the exercise by the employee of any right under this chapter;</a:t>
            </a:r>
          </a:p>
          <a:p>
            <a:pPr marL="82296" indent="0">
              <a:buNone/>
            </a:pPr>
            <a:r>
              <a:rPr lang="en-US" dirty="0"/>
              <a:t>(2) To encourage or discourage membership in any labor organization by discrimination in connection with hiring, tenure, promotion, or other conditions of employment;</a:t>
            </a:r>
          </a:p>
          <a:p>
            <a:pPr marL="82296" indent="0">
              <a:buNone/>
            </a:pPr>
            <a:r>
              <a:rPr lang="en-US" dirty="0"/>
              <a:t>(3) To sponsor, control, or otherwise assist any labor organization, other than to furnish, upon request, customary and routine services and facilities if the services and facilities are also furnished on an impartial basis to other labor organizations having equivalent status;</a:t>
            </a:r>
          </a:p>
          <a:p>
            <a:pPr marL="82296" indent="0">
              <a:buNone/>
            </a:pPr>
            <a:r>
              <a:rPr lang="en-US" dirty="0"/>
              <a:t>(4) To discipline or otherwise discriminate against an employee because the employee has filed a complain, affidavit, or petition, or has given any information or testimony under this chapter;</a:t>
            </a:r>
          </a:p>
          <a:p>
            <a:pPr marL="82296" indent="0">
              <a:buNone/>
            </a:pPr>
            <a:r>
              <a:rPr lang="en-US" dirty="0"/>
              <a:t>(5) To refuse to consult or negotiate in good faith with a labor organization as required by this chapter;</a:t>
            </a:r>
          </a:p>
        </p:txBody>
      </p:sp>
      <p:sp>
        <p:nvSpPr>
          <p:cNvPr id="4" name="Slide Number Placeholder 3">
            <a:extLst>
              <a:ext uri="{FF2B5EF4-FFF2-40B4-BE49-F238E27FC236}">
                <a16:creationId xmlns:a16="http://schemas.microsoft.com/office/drawing/2014/main" id="{D7FDF924-DEE6-4BB7-8BED-F86B3C60A8DC}"/>
              </a:ext>
            </a:extLst>
          </p:cNvPr>
          <p:cNvSpPr>
            <a:spLocks noGrp="1"/>
          </p:cNvSpPr>
          <p:nvPr>
            <p:ph type="sldNum" sz="quarter" idx="12"/>
          </p:nvPr>
        </p:nvSpPr>
        <p:spPr/>
        <p:txBody>
          <a:bodyPr/>
          <a:lstStyle/>
          <a:p>
            <a:fld id="{50BCA7E3-3427-411D-BFFC-4C4B3BE9D1C1}" type="slidenum">
              <a:rPr lang="en-US" smtClean="0"/>
              <a:pPr/>
              <a:t>25</a:t>
            </a:fld>
            <a:endParaRPr lang="en-US" dirty="0"/>
          </a:p>
        </p:txBody>
      </p:sp>
    </p:spTree>
    <p:extLst>
      <p:ext uri="{BB962C8B-B14F-4D97-AF65-F5344CB8AC3E}">
        <p14:creationId xmlns:p14="http://schemas.microsoft.com/office/powerpoint/2010/main" val="2375328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4292C-307E-4B87-97AC-B62F2B338C02}"/>
              </a:ext>
            </a:extLst>
          </p:cNvPr>
          <p:cNvSpPr>
            <a:spLocks noGrp="1"/>
          </p:cNvSpPr>
          <p:nvPr>
            <p:ph type="title"/>
          </p:nvPr>
        </p:nvSpPr>
        <p:spPr/>
        <p:txBody>
          <a:bodyPr/>
          <a:lstStyle/>
          <a:p>
            <a:pPr algn="ctr"/>
            <a:r>
              <a:rPr lang="en-US" dirty="0"/>
              <a:t>5 U.S.C. </a:t>
            </a:r>
            <a:r>
              <a:rPr lang="en-US" dirty="0">
                <a:latin typeface="Calibri" panose="020F0502020204030204" pitchFamily="34" charset="0"/>
                <a:cs typeface="Calibri" panose="020F0502020204030204" pitchFamily="34" charset="0"/>
              </a:rPr>
              <a:t>§ </a:t>
            </a:r>
            <a:r>
              <a:rPr lang="en-US" dirty="0"/>
              <a:t>7116 (</a:t>
            </a:r>
            <a:r>
              <a:rPr lang="en-US" dirty="0" err="1"/>
              <a:t>cont</a:t>
            </a:r>
            <a:r>
              <a:rPr lang="en-US" dirty="0"/>
              <a:t>…)</a:t>
            </a:r>
          </a:p>
        </p:txBody>
      </p:sp>
      <p:sp>
        <p:nvSpPr>
          <p:cNvPr id="3" name="Content Placeholder 2">
            <a:extLst>
              <a:ext uri="{FF2B5EF4-FFF2-40B4-BE49-F238E27FC236}">
                <a16:creationId xmlns:a16="http://schemas.microsoft.com/office/drawing/2014/main" id="{61781117-B200-4065-8912-00B4C9262D4C}"/>
              </a:ext>
            </a:extLst>
          </p:cNvPr>
          <p:cNvSpPr>
            <a:spLocks noGrp="1"/>
          </p:cNvSpPr>
          <p:nvPr>
            <p:ph idx="1"/>
          </p:nvPr>
        </p:nvSpPr>
        <p:spPr/>
        <p:txBody>
          <a:bodyPr>
            <a:normAutofit fontScale="92500" lnSpcReduction="10000"/>
          </a:bodyPr>
          <a:lstStyle/>
          <a:p>
            <a:pPr marL="82296" indent="0">
              <a:buNone/>
            </a:pPr>
            <a:r>
              <a:rPr lang="en-US" dirty="0"/>
              <a:t>(6) To fail or refuse to cooperate in impasse procedures and impasse decisions as required by this chapter;</a:t>
            </a:r>
          </a:p>
          <a:p>
            <a:pPr marL="82296" indent="0">
              <a:buNone/>
            </a:pPr>
            <a:r>
              <a:rPr lang="en-US" dirty="0"/>
              <a:t>(7) To enforce any rule or regulation (other than a rule or regulation implementing section 2302 of this title) which is in conflict with any applicable collective bargaining agreement if the agreement was in effect before the date the rule or regulation was prescribed; or</a:t>
            </a:r>
          </a:p>
          <a:p>
            <a:pPr marL="82296" indent="0">
              <a:buNone/>
            </a:pPr>
            <a:r>
              <a:rPr lang="en-US" dirty="0"/>
              <a:t>(8) To otherwise fail to refuse to comply with any provision of this chapter.</a:t>
            </a:r>
          </a:p>
        </p:txBody>
      </p:sp>
      <p:sp>
        <p:nvSpPr>
          <p:cNvPr id="4" name="Slide Number Placeholder 3">
            <a:extLst>
              <a:ext uri="{FF2B5EF4-FFF2-40B4-BE49-F238E27FC236}">
                <a16:creationId xmlns:a16="http://schemas.microsoft.com/office/drawing/2014/main" id="{1B426D75-A194-40BC-8A9E-0FCB36265B84}"/>
              </a:ext>
            </a:extLst>
          </p:cNvPr>
          <p:cNvSpPr>
            <a:spLocks noGrp="1"/>
          </p:cNvSpPr>
          <p:nvPr>
            <p:ph type="sldNum" sz="quarter" idx="12"/>
          </p:nvPr>
        </p:nvSpPr>
        <p:spPr/>
        <p:txBody>
          <a:bodyPr/>
          <a:lstStyle/>
          <a:p>
            <a:fld id="{50BCA7E3-3427-411D-BFFC-4C4B3BE9D1C1}" type="slidenum">
              <a:rPr lang="en-US" smtClean="0"/>
              <a:pPr/>
              <a:t>26</a:t>
            </a:fld>
            <a:endParaRPr lang="en-US" dirty="0"/>
          </a:p>
        </p:txBody>
      </p:sp>
    </p:spTree>
    <p:extLst>
      <p:ext uri="{BB962C8B-B14F-4D97-AF65-F5344CB8AC3E}">
        <p14:creationId xmlns:p14="http://schemas.microsoft.com/office/powerpoint/2010/main" val="53252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13CF4-0C6C-4C2C-8F3A-D8B792C333DE}"/>
              </a:ext>
            </a:extLst>
          </p:cNvPr>
          <p:cNvSpPr>
            <a:spLocks noGrp="1"/>
          </p:cNvSpPr>
          <p:nvPr>
            <p:ph type="title"/>
          </p:nvPr>
        </p:nvSpPr>
        <p:spPr>
          <a:xfrm>
            <a:off x="1435608" y="76200"/>
            <a:ext cx="7498080" cy="1066800"/>
          </a:xfrm>
        </p:spPr>
        <p:txBody>
          <a:bodyPr/>
          <a:lstStyle/>
          <a:p>
            <a:r>
              <a:rPr lang="en-US" dirty="0"/>
              <a:t>ULP Process</a:t>
            </a:r>
          </a:p>
        </p:txBody>
      </p:sp>
      <p:sp>
        <p:nvSpPr>
          <p:cNvPr id="3" name="Content Placeholder 2">
            <a:extLst>
              <a:ext uri="{FF2B5EF4-FFF2-40B4-BE49-F238E27FC236}">
                <a16:creationId xmlns:a16="http://schemas.microsoft.com/office/drawing/2014/main" id="{974E410C-32A8-45FC-AE61-A91B63FAFFC4}"/>
              </a:ext>
            </a:extLst>
          </p:cNvPr>
          <p:cNvSpPr>
            <a:spLocks noGrp="1"/>
          </p:cNvSpPr>
          <p:nvPr>
            <p:ph idx="1"/>
          </p:nvPr>
        </p:nvSpPr>
        <p:spPr>
          <a:xfrm>
            <a:off x="1435608" y="1143000"/>
            <a:ext cx="7498080" cy="5440362"/>
          </a:xfrm>
        </p:spPr>
        <p:txBody>
          <a:bodyPr>
            <a:normAutofit fontScale="70000" lnSpcReduction="20000"/>
          </a:bodyPr>
          <a:lstStyle/>
          <a:p>
            <a:pPr marL="596646" indent="-514350">
              <a:buFont typeface="+mj-lt"/>
              <a:buAutoNum type="arabicPeriod"/>
            </a:pPr>
            <a:r>
              <a:rPr lang="en-US" dirty="0"/>
              <a:t>“Any person” can lodge an unfair labor practice charge with the FLRA. 5 UCS 7118 (a)(1)</a:t>
            </a:r>
          </a:p>
          <a:p>
            <a:pPr marL="596646" indent="-514350">
              <a:buFont typeface="+mj-lt"/>
              <a:buAutoNum type="arabicPeriod"/>
            </a:pPr>
            <a:r>
              <a:rPr lang="en-US" dirty="0"/>
              <a:t>Charge must be filed within 6 months – The time period begins to run when the charging party has clear and unequivocable notice of a violation of the statute.</a:t>
            </a:r>
          </a:p>
          <a:p>
            <a:pPr marL="596646" indent="-514350">
              <a:buFont typeface="+mj-lt"/>
              <a:buAutoNum type="arabicPeriod"/>
            </a:pPr>
            <a:r>
              <a:rPr lang="en-US" dirty="0"/>
              <a:t>The charge is filed with the Regional Director (RD) of the FLRA who investigates the ULP charge.</a:t>
            </a:r>
          </a:p>
          <a:p>
            <a:pPr marL="596646" indent="-514350">
              <a:buFont typeface="+mj-lt"/>
              <a:buAutoNum type="arabicPeriod"/>
            </a:pPr>
            <a:r>
              <a:rPr lang="en-US" dirty="0"/>
              <a:t>If the RD determines final proceedings are unwarranted, the RD files a complaint with the FLRA Office of Administrative Law Judge.  A decision to issue a complaint is not subject to review.  </a:t>
            </a:r>
          </a:p>
          <a:p>
            <a:pPr marL="596646" indent="-514350">
              <a:buFont typeface="+mj-lt"/>
              <a:buAutoNum type="arabicPeriod"/>
            </a:pPr>
            <a:r>
              <a:rPr lang="en-US" dirty="0"/>
              <a:t>Most times the RD tells you they will not issue a complaint and asks you to withdraw it.</a:t>
            </a:r>
          </a:p>
          <a:p>
            <a:pPr marL="596646" indent="-514350">
              <a:buFont typeface="+mj-lt"/>
              <a:buAutoNum type="arabicPeriod"/>
            </a:pPr>
            <a:r>
              <a:rPr lang="en-US" dirty="0"/>
              <a:t>If the RD refuses to issue a complaint, the charging party may seek review of that decision by the General Counsel.</a:t>
            </a:r>
          </a:p>
          <a:p>
            <a:pPr marL="596646" indent="-514350">
              <a:buFont typeface="+mj-lt"/>
              <a:buAutoNum type="arabicPeriod"/>
            </a:pPr>
            <a:r>
              <a:rPr lang="en-US" dirty="0"/>
              <a:t>Federal Court lacks authority to review the General Counsel’s decision.</a:t>
            </a:r>
          </a:p>
        </p:txBody>
      </p:sp>
      <p:sp>
        <p:nvSpPr>
          <p:cNvPr id="4" name="Slide Number Placeholder 3">
            <a:extLst>
              <a:ext uri="{FF2B5EF4-FFF2-40B4-BE49-F238E27FC236}">
                <a16:creationId xmlns:a16="http://schemas.microsoft.com/office/drawing/2014/main" id="{29489DA0-1CAE-4CD7-AF79-20B650DBB979}"/>
              </a:ext>
            </a:extLst>
          </p:cNvPr>
          <p:cNvSpPr>
            <a:spLocks noGrp="1"/>
          </p:cNvSpPr>
          <p:nvPr>
            <p:ph type="sldNum" sz="quarter" idx="12"/>
          </p:nvPr>
        </p:nvSpPr>
        <p:spPr/>
        <p:txBody>
          <a:bodyPr/>
          <a:lstStyle/>
          <a:p>
            <a:fld id="{50BCA7E3-3427-411D-BFFC-4C4B3BE9D1C1}" type="slidenum">
              <a:rPr lang="en-US" smtClean="0"/>
              <a:pPr/>
              <a:t>27</a:t>
            </a:fld>
            <a:endParaRPr lang="en-US" dirty="0"/>
          </a:p>
        </p:txBody>
      </p:sp>
    </p:spTree>
    <p:extLst>
      <p:ext uri="{BB962C8B-B14F-4D97-AF65-F5344CB8AC3E}">
        <p14:creationId xmlns:p14="http://schemas.microsoft.com/office/powerpoint/2010/main" val="4253647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0AC43-2139-48A4-B178-14460145F7CF}"/>
              </a:ext>
            </a:extLst>
          </p:cNvPr>
          <p:cNvSpPr>
            <a:spLocks noGrp="1"/>
          </p:cNvSpPr>
          <p:nvPr>
            <p:ph type="title"/>
          </p:nvPr>
        </p:nvSpPr>
        <p:spPr/>
        <p:txBody>
          <a:bodyPr>
            <a:normAutofit fontScale="90000"/>
          </a:bodyPr>
          <a:lstStyle/>
          <a:p>
            <a:r>
              <a:rPr lang="en-US" dirty="0"/>
              <a:t>Why are ULPs significant to Grievances?</a:t>
            </a:r>
          </a:p>
        </p:txBody>
      </p:sp>
      <p:sp>
        <p:nvSpPr>
          <p:cNvPr id="3" name="Content Placeholder 2">
            <a:extLst>
              <a:ext uri="{FF2B5EF4-FFF2-40B4-BE49-F238E27FC236}">
                <a16:creationId xmlns:a16="http://schemas.microsoft.com/office/drawing/2014/main" id="{51E91FF6-69F9-48C5-A917-FF0EC032980E}"/>
              </a:ext>
            </a:extLst>
          </p:cNvPr>
          <p:cNvSpPr>
            <a:spLocks noGrp="1"/>
          </p:cNvSpPr>
          <p:nvPr>
            <p:ph idx="1"/>
          </p:nvPr>
        </p:nvSpPr>
        <p:spPr>
          <a:xfrm>
            <a:off x="1435608" y="1447800"/>
            <a:ext cx="7498080" cy="5029200"/>
          </a:xfrm>
        </p:spPr>
        <p:txBody>
          <a:bodyPr>
            <a:normAutofit lnSpcReduction="10000"/>
          </a:bodyPr>
          <a:lstStyle/>
          <a:p>
            <a:pPr marL="82296" indent="0">
              <a:buNone/>
            </a:pPr>
            <a:r>
              <a:rPr lang="en-US" dirty="0"/>
              <a:t>The Agency is hereby advised that before talking to any of the witnesses identified in this case covered by the Union agreement, they must first inform the Union of the interview and allow the Union to be present during any and all questions. </a:t>
            </a:r>
          </a:p>
          <a:p>
            <a:pPr marL="82296" indent="0">
              <a:buNone/>
            </a:pPr>
            <a:endParaRPr lang="en-US" dirty="0"/>
          </a:p>
          <a:p>
            <a:pPr marL="82296" indent="0">
              <a:buNone/>
            </a:pPr>
            <a:r>
              <a:rPr lang="en-US" dirty="0"/>
              <a:t>Failure to do so many result in an unfair labor practice being filed together with a Motion for Sanctions.</a:t>
            </a:r>
          </a:p>
        </p:txBody>
      </p:sp>
      <p:sp>
        <p:nvSpPr>
          <p:cNvPr id="4" name="Slide Number Placeholder 3">
            <a:extLst>
              <a:ext uri="{FF2B5EF4-FFF2-40B4-BE49-F238E27FC236}">
                <a16:creationId xmlns:a16="http://schemas.microsoft.com/office/drawing/2014/main" id="{59D13252-F55E-4D94-8B47-926BE0135B7D}"/>
              </a:ext>
            </a:extLst>
          </p:cNvPr>
          <p:cNvSpPr>
            <a:spLocks noGrp="1"/>
          </p:cNvSpPr>
          <p:nvPr>
            <p:ph type="sldNum" sz="quarter" idx="12"/>
          </p:nvPr>
        </p:nvSpPr>
        <p:spPr/>
        <p:txBody>
          <a:bodyPr/>
          <a:lstStyle/>
          <a:p>
            <a:fld id="{50BCA7E3-3427-411D-BFFC-4C4B3BE9D1C1}" type="slidenum">
              <a:rPr lang="en-US" smtClean="0"/>
              <a:pPr/>
              <a:t>28</a:t>
            </a:fld>
            <a:endParaRPr lang="en-US" dirty="0"/>
          </a:p>
        </p:txBody>
      </p:sp>
    </p:spTree>
    <p:extLst>
      <p:ext uri="{BB962C8B-B14F-4D97-AF65-F5344CB8AC3E}">
        <p14:creationId xmlns:p14="http://schemas.microsoft.com/office/powerpoint/2010/main" val="3630095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81708-3182-429A-A886-FF3FB53A2353}"/>
              </a:ext>
            </a:extLst>
          </p:cNvPr>
          <p:cNvSpPr>
            <a:spLocks noGrp="1"/>
          </p:cNvSpPr>
          <p:nvPr>
            <p:ph type="title"/>
          </p:nvPr>
        </p:nvSpPr>
        <p:spPr/>
        <p:txBody>
          <a:bodyPr/>
          <a:lstStyle/>
          <a:p>
            <a:r>
              <a:rPr lang="en-US" dirty="0"/>
              <a:t>Disciplinary Actions</a:t>
            </a:r>
          </a:p>
        </p:txBody>
      </p:sp>
      <p:sp>
        <p:nvSpPr>
          <p:cNvPr id="3" name="Content Placeholder 2">
            <a:extLst>
              <a:ext uri="{FF2B5EF4-FFF2-40B4-BE49-F238E27FC236}">
                <a16:creationId xmlns:a16="http://schemas.microsoft.com/office/drawing/2014/main" id="{F8E01B73-71FD-4247-8C2F-4D8AF4F5056C}"/>
              </a:ext>
            </a:extLst>
          </p:cNvPr>
          <p:cNvSpPr>
            <a:spLocks noGrp="1"/>
          </p:cNvSpPr>
          <p:nvPr>
            <p:ph idx="1"/>
          </p:nvPr>
        </p:nvSpPr>
        <p:spPr/>
        <p:txBody>
          <a:bodyPr/>
          <a:lstStyle/>
          <a:p>
            <a:pPr marL="82296" indent="0">
              <a:buNone/>
            </a:pPr>
            <a:r>
              <a:rPr lang="en-US" dirty="0"/>
              <a:t>What is your job as a Union representative during an investigation?</a:t>
            </a:r>
          </a:p>
          <a:p>
            <a:pPr marL="82296" indent="0">
              <a:buNone/>
            </a:pPr>
            <a:endParaRPr lang="en-US" dirty="0"/>
          </a:p>
          <a:p>
            <a:pPr marL="82296" indent="0">
              <a:buNone/>
            </a:pPr>
            <a:r>
              <a:rPr lang="en-US" dirty="0"/>
              <a:t>Avoid your client ever having to speak or, more appropriately, plan exactly what they will say and limit what they say.</a:t>
            </a:r>
          </a:p>
        </p:txBody>
      </p:sp>
      <p:sp>
        <p:nvSpPr>
          <p:cNvPr id="4" name="Slide Number Placeholder 3">
            <a:extLst>
              <a:ext uri="{FF2B5EF4-FFF2-40B4-BE49-F238E27FC236}">
                <a16:creationId xmlns:a16="http://schemas.microsoft.com/office/drawing/2014/main" id="{FB88610B-69B6-43B1-AFB0-B0C15530CE7C}"/>
              </a:ext>
            </a:extLst>
          </p:cNvPr>
          <p:cNvSpPr>
            <a:spLocks noGrp="1"/>
          </p:cNvSpPr>
          <p:nvPr>
            <p:ph type="sldNum" sz="quarter" idx="12"/>
          </p:nvPr>
        </p:nvSpPr>
        <p:spPr/>
        <p:txBody>
          <a:bodyPr/>
          <a:lstStyle/>
          <a:p>
            <a:fld id="{50BCA7E3-3427-411D-BFFC-4C4B3BE9D1C1}" type="slidenum">
              <a:rPr lang="en-US" smtClean="0"/>
              <a:pPr/>
              <a:t>29</a:t>
            </a:fld>
            <a:endParaRPr lang="en-US" dirty="0"/>
          </a:p>
        </p:txBody>
      </p:sp>
    </p:spTree>
    <p:extLst>
      <p:ext uri="{BB962C8B-B14F-4D97-AF65-F5344CB8AC3E}">
        <p14:creationId xmlns:p14="http://schemas.microsoft.com/office/powerpoint/2010/main" val="442251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p:txBody>
          <a:bodyPr>
            <a:normAutofit/>
          </a:bodyPr>
          <a:lstStyle/>
          <a:p>
            <a:r>
              <a:rPr lang="en-US" dirty="0"/>
              <a:t>What is a Grievance?</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435608" y="1524000"/>
            <a:ext cx="7498080" cy="4724400"/>
          </a:xfrm>
        </p:spPr>
        <p:txBody>
          <a:bodyPr>
            <a:normAutofit/>
          </a:bodyPr>
          <a:lstStyle/>
          <a:p>
            <a:pPr marL="82296" indent="0">
              <a:buNone/>
            </a:pPr>
            <a:r>
              <a:rPr lang="en-US" sz="2800" dirty="0"/>
              <a:t>An injustice, injury, or wrong. </a:t>
            </a:r>
          </a:p>
          <a:p>
            <a:pPr marL="82296" indent="0">
              <a:buNone/>
            </a:pPr>
            <a:endParaRPr lang="en-US" sz="2800" dirty="0"/>
          </a:p>
          <a:p>
            <a:pPr marL="82296" indent="0">
              <a:buNone/>
            </a:pPr>
            <a:r>
              <a:rPr lang="en-US" sz="2800" dirty="0"/>
              <a:t>An act that inflicts or causes injury to a party</a:t>
            </a:r>
            <a:endParaRPr lang="en-US" dirty="0"/>
          </a:p>
        </p:txBody>
      </p:sp>
      <p:sp>
        <p:nvSpPr>
          <p:cNvPr id="4" name="Slide Number Placeholder 3">
            <a:extLst>
              <a:ext uri="{FF2B5EF4-FFF2-40B4-BE49-F238E27FC236}">
                <a16:creationId xmlns:a16="http://schemas.microsoft.com/office/drawing/2014/main" id="{D3A56CF7-8495-4227-BABA-73F1131F3580}"/>
              </a:ext>
            </a:extLst>
          </p:cNvPr>
          <p:cNvSpPr>
            <a:spLocks noGrp="1"/>
          </p:cNvSpPr>
          <p:nvPr>
            <p:ph type="sldNum" sz="quarter" idx="12"/>
          </p:nvPr>
        </p:nvSpPr>
        <p:spPr/>
        <p:txBody>
          <a:bodyPr/>
          <a:lstStyle/>
          <a:p>
            <a:fld id="{50BCA7E3-3427-411D-BFFC-4C4B3BE9D1C1}" type="slidenum">
              <a:rPr lang="en-US" smtClean="0"/>
              <a:pPr/>
              <a:t>3</a:t>
            </a:fld>
            <a:endParaRPr lang="en-US" dirty="0"/>
          </a:p>
        </p:txBody>
      </p:sp>
    </p:spTree>
    <p:extLst>
      <p:ext uri="{BB962C8B-B14F-4D97-AF65-F5344CB8AC3E}">
        <p14:creationId xmlns:p14="http://schemas.microsoft.com/office/powerpoint/2010/main" val="1517511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15CAF-C3DC-4663-9372-072E22E758FD}"/>
              </a:ext>
            </a:extLst>
          </p:cNvPr>
          <p:cNvSpPr>
            <a:spLocks noGrp="1"/>
          </p:cNvSpPr>
          <p:nvPr>
            <p:ph type="title"/>
          </p:nvPr>
        </p:nvSpPr>
        <p:spPr/>
        <p:txBody>
          <a:bodyPr>
            <a:normAutofit fontScale="90000"/>
          </a:bodyPr>
          <a:lstStyle/>
          <a:p>
            <a:r>
              <a:rPr lang="en-US" dirty="0"/>
              <a:t>Example of Letting your Completely Innocent Client Speak</a:t>
            </a:r>
          </a:p>
        </p:txBody>
      </p:sp>
      <p:sp>
        <p:nvSpPr>
          <p:cNvPr id="3" name="Content Placeholder 2">
            <a:extLst>
              <a:ext uri="{FF2B5EF4-FFF2-40B4-BE49-F238E27FC236}">
                <a16:creationId xmlns:a16="http://schemas.microsoft.com/office/drawing/2014/main" id="{981F27B6-EEA3-4D64-856F-C2E9A38910FC}"/>
              </a:ext>
            </a:extLst>
          </p:cNvPr>
          <p:cNvSpPr>
            <a:spLocks noGrp="1"/>
          </p:cNvSpPr>
          <p:nvPr>
            <p:ph idx="1"/>
          </p:nvPr>
        </p:nvSpPr>
        <p:spPr>
          <a:xfrm>
            <a:off x="1435608" y="1447800"/>
            <a:ext cx="7498080" cy="5029200"/>
          </a:xfrm>
        </p:spPr>
        <p:txBody>
          <a:bodyPr>
            <a:normAutofit fontScale="85000" lnSpcReduction="20000"/>
          </a:bodyPr>
          <a:lstStyle/>
          <a:p>
            <a:pPr marL="82296" indent="0">
              <a:buNone/>
            </a:pPr>
            <a:r>
              <a:rPr lang="en-US" dirty="0"/>
              <a:t>Issue:  A tool went missing on June 1</a:t>
            </a:r>
            <a:r>
              <a:rPr lang="en-US" baseline="30000" dirty="0"/>
              <a:t>st</a:t>
            </a:r>
            <a:r>
              <a:rPr lang="en-US" dirty="0"/>
              <a:t> and the inference is your client stole it.</a:t>
            </a:r>
          </a:p>
          <a:p>
            <a:pPr marL="82296" indent="0">
              <a:buNone/>
            </a:pPr>
            <a:endParaRPr lang="en-US" dirty="0"/>
          </a:p>
          <a:p>
            <a:pPr marL="82296" indent="0">
              <a:buNone/>
            </a:pPr>
            <a:r>
              <a:rPr lang="en-US" dirty="0"/>
              <a:t>The truth:  Your client is totally innocent and was not even at work that day.  Knowing he is completely innocent, you let him explain to the investigator.</a:t>
            </a:r>
          </a:p>
          <a:p>
            <a:pPr marL="82296" indent="0">
              <a:buNone/>
            </a:pPr>
            <a:endParaRPr lang="en-US" dirty="0"/>
          </a:p>
          <a:p>
            <a:pPr marL="82296" indent="0">
              <a:buNone/>
            </a:pPr>
            <a:r>
              <a:rPr lang="en-US" dirty="0"/>
              <a:t>Employee’s Speech: I didn’t steal the tool.  In fact, I can prove it, me and the boys in the shop went to see a day game at Wrigley Field that day.  Not only do I have the ticket, I was even on the Jumbotron for everyone to see.</a:t>
            </a:r>
          </a:p>
        </p:txBody>
      </p:sp>
      <p:sp>
        <p:nvSpPr>
          <p:cNvPr id="4" name="Slide Number Placeholder 3">
            <a:extLst>
              <a:ext uri="{FF2B5EF4-FFF2-40B4-BE49-F238E27FC236}">
                <a16:creationId xmlns:a16="http://schemas.microsoft.com/office/drawing/2014/main" id="{56A25963-943A-4041-9F80-5032370EB7D2}"/>
              </a:ext>
            </a:extLst>
          </p:cNvPr>
          <p:cNvSpPr>
            <a:spLocks noGrp="1"/>
          </p:cNvSpPr>
          <p:nvPr>
            <p:ph type="sldNum" sz="quarter" idx="12"/>
          </p:nvPr>
        </p:nvSpPr>
        <p:spPr/>
        <p:txBody>
          <a:bodyPr/>
          <a:lstStyle/>
          <a:p>
            <a:fld id="{50BCA7E3-3427-411D-BFFC-4C4B3BE9D1C1}" type="slidenum">
              <a:rPr lang="en-US" smtClean="0"/>
              <a:pPr/>
              <a:t>30</a:t>
            </a:fld>
            <a:endParaRPr lang="en-US" dirty="0"/>
          </a:p>
        </p:txBody>
      </p:sp>
    </p:spTree>
    <p:extLst>
      <p:ext uri="{BB962C8B-B14F-4D97-AF65-F5344CB8AC3E}">
        <p14:creationId xmlns:p14="http://schemas.microsoft.com/office/powerpoint/2010/main" val="492704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65ED9-55AC-4494-A142-32BE43C9511C}"/>
              </a:ext>
            </a:extLst>
          </p:cNvPr>
          <p:cNvSpPr>
            <a:spLocks noGrp="1"/>
          </p:cNvSpPr>
          <p:nvPr>
            <p:ph type="title"/>
          </p:nvPr>
        </p:nvSpPr>
        <p:spPr/>
        <p:txBody>
          <a:bodyPr/>
          <a:lstStyle/>
          <a:p>
            <a:r>
              <a:rPr lang="en-US" dirty="0"/>
              <a:t>Example continued…</a:t>
            </a:r>
          </a:p>
        </p:txBody>
      </p:sp>
      <p:sp>
        <p:nvSpPr>
          <p:cNvPr id="3" name="Content Placeholder 2">
            <a:extLst>
              <a:ext uri="{FF2B5EF4-FFF2-40B4-BE49-F238E27FC236}">
                <a16:creationId xmlns:a16="http://schemas.microsoft.com/office/drawing/2014/main" id="{B755D344-7567-4B2A-A56F-D93B607CB2D5}"/>
              </a:ext>
            </a:extLst>
          </p:cNvPr>
          <p:cNvSpPr>
            <a:spLocks noGrp="1"/>
          </p:cNvSpPr>
          <p:nvPr>
            <p:ph idx="1"/>
          </p:nvPr>
        </p:nvSpPr>
        <p:spPr/>
        <p:txBody>
          <a:bodyPr/>
          <a:lstStyle/>
          <a:p>
            <a:pPr marL="82296" indent="0">
              <a:buNone/>
            </a:pPr>
            <a:r>
              <a:rPr lang="en-US" dirty="0"/>
              <a:t>Problem: He and the “shop boys” all took sick leave that day…</a:t>
            </a:r>
          </a:p>
          <a:p>
            <a:pPr marL="82296" indent="0">
              <a:buNone/>
            </a:pPr>
            <a:endParaRPr lang="en-US" dirty="0"/>
          </a:p>
          <a:p>
            <a:pPr marL="82296" indent="0">
              <a:buNone/>
            </a:pPr>
            <a:endParaRPr lang="en-US" dirty="0"/>
          </a:p>
          <a:p>
            <a:pPr marL="82296" indent="0">
              <a:buNone/>
            </a:pPr>
            <a:r>
              <a:rPr lang="en-US" dirty="0"/>
              <a:t>What should the Union Rep have done here??</a:t>
            </a:r>
          </a:p>
        </p:txBody>
      </p:sp>
      <p:sp>
        <p:nvSpPr>
          <p:cNvPr id="4" name="Slide Number Placeholder 3">
            <a:extLst>
              <a:ext uri="{FF2B5EF4-FFF2-40B4-BE49-F238E27FC236}">
                <a16:creationId xmlns:a16="http://schemas.microsoft.com/office/drawing/2014/main" id="{34269C5C-7E9F-44DC-A393-995FAD78D881}"/>
              </a:ext>
            </a:extLst>
          </p:cNvPr>
          <p:cNvSpPr>
            <a:spLocks noGrp="1"/>
          </p:cNvSpPr>
          <p:nvPr>
            <p:ph type="sldNum" sz="quarter" idx="12"/>
          </p:nvPr>
        </p:nvSpPr>
        <p:spPr/>
        <p:txBody>
          <a:bodyPr/>
          <a:lstStyle/>
          <a:p>
            <a:fld id="{50BCA7E3-3427-411D-BFFC-4C4B3BE9D1C1}" type="slidenum">
              <a:rPr lang="en-US" smtClean="0"/>
              <a:pPr/>
              <a:t>31</a:t>
            </a:fld>
            <a:endParaRPr lang="en-US" dirty="0"/>
          </a:p>
        </p:txBody>
      </p:sp>
    </p:spTree>
    <p:extLst>
      <p:ext uri="{BB962C8B-B14F-4D97-AF65-F5344CB8AC3E}">
        <p14:creationId xmlns:p14="http://schemas.microsoft.com/office/powerpoint/2010/main" val="1955117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B5B6B-7CFC-46AA-BE96-397503CFE283}"/>
              </a:ext>
            </a:extLst>
          </p:cNvPr>
          <p:cNvSpPr>
            <a:spLocks noGrp="1"/>
          </p:cNvSpPr>
          <p:nvPr>
            <p:ph type="title"/>
          </p:nvPr>
        </p:nvSpPr>
        <p:spPr/>
        <p:txBody>
          <a:bodyPr/>
          <a:lstStyle/>
          <a:p>
            <a:r>
              <a:rPr lang="en-US" dirty="0"/>
              <a:t>Instead…</a:t>
            </a:r>
          </a:p>
        </p:txBody>
      </p:sp>
      <p:sp>
        <p:nvSpPr>
          <p:cNvPr id="3" name="Content Placeholder 2">
            <a:extLst>
              <a:ext uri="{FF2B5EF4-FFF2-40B4-BE49-F238E27FC236}">
                <a16:creationId xmlns:a16="http://schemas.microsoft.com/office/drawing/2014/main" id="{B31C6134-FE42-4616-87ED-A9E8FD9C6BC4}"/>
              </a:ext>
            </a:extLst>
          </p:cNvPr>
          <p:cNvSpPr>
            <a:spLocks noGrp="1"/>
          </p:cNvSpPr>
          <p:nvPr>
            <p:ph idx="1"/>
          </p:nvPr>
        </p:nvSpPr>
        <p:spPr/>
        <p:txBody>
          <a:bodyPr/>
          <a:lstStyle/>
          <a:p>
            <a:pPr marL="82296" indent="0">
              <a:buNone/>
            </a:pPr>
            <a:r>
              <a:rPr lang="en-US" dirty="0"/>
              <a:t>Don’t just let your client doing the speaking and just parade that he was not there that day.</a:t>
            </a:r>
          </a:p>
          <a:p>
            <a:pPr marL="82296" indent="0">
              <a:buNone/>
            </a:pPr>
            <a:r>
              <a:rPr lang="en-US" dirty="0"/>
              <a:t>YOUR CASE WOULD BE OVER.</a:t>
            </a:r>
          </a:p>
          <a:p>
            <a:pPr marL="82296" indent="0">
              <a:buNone/>
            </a:pPr>
            <a:r>
              <a:rPr lang="en-US" dirty="0"/>
              <a:t>But now he is going to be disciplined for filing a false leave slip.</a:t>
            </a:r>
          </a:p>
          <a:p>
            <a:pPr marL="82296" indent="0">
              <a:buNone/>
            </a:pPr>
            <a:r>
              <a:rPr lang="en-US" dirty="0"/>
              <a:t>And, oh, by the way… you have 5 other clients from the shop now!</a:t>
            </a:r>
          </a:p>
        </p:txBody>
      </p:sp>
      <p:sp>
        <p:nvSpPr>
          <p:cNvPr id="4" name="Slide Number Placeholder 3">
            <a:extLst>
              <a:ext uri="{FF2B5EF4-FFF2-40B4-BE49-F238E27FC236}">
                <a16:creationId xmlns:a16="http://schemas.microsoft.com/office/drawing/2014/main" id="{5D30C0DF-CD08-4EEB-B998-92A088C0CCDE}"/>
              </a:ext>
            </a:extLst>
          </p:cNvPr>
          <p:cNvSpPr>
            <a:spLocks noGrp="1"/>
          </p:cNvSpPr>
          <p:nvPr>
            <p:ph type="sldNum" sz="quarter" idx="12"/>
          </p:nvPr>
        </p:nvSpPr>
        <p:spPr/>
        <p:txBody>
          <a:bodyPr/>
          <a:lstStyle/>
          <a:p>
            <a:fld id="{50BCA7E3-3427-411D-BFFC-4C4B3BE9D1C1}" type="slidenum">
              <a:rPr lang="en-US" smtClean="0"/>
              <a:pPr/>
              <a:t>32</a:t>
            </a:fld>
            <a:endParaRPr lang="en-US" dirty="0"/>
          </a:p>
        </p:txBody>
      </p:sp>
    </p:spTree>
    <p:extLst>
      <p:ext uri="{BB962C8B-B14F-4D97-AF65-F5344CB8AC3E}">
        <p14:creationId xmlns:p14="http://schemas.microsoft.com/office/powerpoint/2010/main" val="3715346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F5869C-EC20-4C39-AF43-79CC67C3E687}"/>
              </a:ext>
            </a:extLst>
          </p:cNvPr>
          <p:cNvSpPr txBox="1"/>
          <p:nvPr/>
        </p:nvSpPr>
        <p:spPr>
          <a:xfrm>
            <a:off x="1066800" y="2133600"/>
            <a:ext cx="8001000" cy="1323439"/>
          </a:xfrm>
          <a:prstGeom prst="rect">
            <a:avLst/>
          </a:prstGeom>
          <a:noFill/>
        </p:spPr>
        <p:txBody>
          <a:bodyPr wrap="square" rtlCol="0">
            <a:spAutoFit/>
          </a:bodyPr>
          <a:lstStyle/>
          <a:p>
            <a:pPr algn="ctr"/>
            <a:r>
              <a:rPr lang="en-US" sz="8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LET’S</a:t>
            </a:r>
            <a:r>
              <a:rPr lang="en-US" sz="8000" dirty="0"/>
              <a:t> </a:t>
            </a:r>
            <a:r>
              <a:rPr lang="en-US" sz="8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PRACTICE</a:t>
            </a:r>
          </a:p>
        </p:txBody>
      </p:sp>
      <p:sp>
        <p:nvSpPr>
          <p:cNvPr id="2" name="Slide Number Placeholder 1">
            <a:extLst>
              <a:ext uri="{FF2B5EF4-FFF2-40B4-BE49-F238E27FC236}">
                <a16:creationId xmlns:a16="http://schemas.microsoft.com/office/drawing/2014/main" id="{20961FCB-37B3-46AA-8291-083812F996C6}"/>
              </a:ext>
            </a:extLst>
          </p:cNvPr>
          <p:cNvSpPr>
            <a:spLocks noGrp="1"/>
          </p:cNvSpPr>
          <p:nvPr>
            <p:ph type="sldNum" sz="quarter" idx="12"/>
          </p:nvPr>
        </p:nvSpPr>
        <p:spPr/>
        <p:txBody>
          <a:bodyPr/>
          <a:lstStyle/>
          <a:p>
            <a:fld id="{50BCA7E3-3427-411D-BFFC-4C4B3BE9D1C1}" type="slidenum">
              <a:rPr lang="en-US" smtClean="0"/>
              <a:pPr/>
              <a:t>33</a:t>
            </a:fld>
            <a:endParaRPr lang="en-US" dirty="0"/>
          </a:p>
        </p:txBody>
      </p:sp>
      <p:pic>
        <p:nvPicPr>
          <p:cNvPr id="7" name="Graphic 6" descr="Questions outline">
            <a:extLst>
              <a:ext uri="{FF2B5EF4-FFF2-40B4-BE49-F238E27FC236}">
                <a16:creationId xmlns:a16="http://schemas.microsoft.com/office/drawing/2014/main" id="{1F24D25B-DA1C-478F-B2EA-0B05724EE9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05200" y="3962400"/>
            <a:ext cx="2819400" cy="2819400"/>
          </a:xfrm>
          <a:prstGeom prst="rect">
            <a:avLst/>
          </a:prstGeom>
        </p:spPr>
      </p:pic>
    </p:spTree>
    <p:extLst>
      <p:ext uri="{BB962C8B-B14F-4D97-AF65-F5344CB8AC3E}">
        <p14:creationId xmlns:p14="http://schemas.microsoft.com/office/powerpoint/2010/main" val="3522226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p:txBody>
          <a:bodyPr/>
          <a:lstStyle/>
          <a:p>
            <a:r>
              <a:rPr lang="en-US" dirty="0"/>
              <a:t>Example 1: </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p:txBody>
          <a:bodyPr/>
          <a:lstStyle/>
          <a:p>
            <a:pPr marL="82296" indent="0">
              <a:buNone/>
            </a:pPr>
            <a:r>
              <a:rPr lang="en-US" u="sng" dirty="0"/>
              <a:t>Grievance</a:t>
            </a:r>
            <a:r>
              <a:rPr lang="en-US" dirty="0"/>
              <a:t>: I am grieving the fact that Joe Smart is getting paid more than me, and I feel that it is discriminatory</a:t>
            </a:r>
          </a:p>
          <a:p>
            <a:pPr marL="82296" indent="0">
              <a:buNone/>
            </a:pPr>
            <a:r>
              <a:rPr lang="en-US" u="sng" dirty="0"/>
              <a:t>Relief Requested:</a:t>
            </a:r>
            <a:r>
              <a:rPr lang="en-US" dirty="0"/>
              <a:t> I want $10,000 in punitive damages and $5,000 in lost wages</a:t>
            </a:r>
            <a:endParaRPr lang="en-US" u="sng" dirty="0"/>
          </a:p>
        </p:txBody>
      </p:sp>
      <p:sp>
        <p:nvSpPr>
          <p:cNvPr id="4" name="Slide Number Placeholder 3">
            <a:extLst>
              <a:ext uri="{FF2B5EF4-FFF2-40B4-BE49-F238E27FC236}">
                <a16:creationId xmlns:a16="http://schemas.microsoft.com/office/drawing/2014/main" id="{41233417-DFAC-4B16-9043-FA55389BCF63}"/>
              </a:ext>
            </a:extLst>
          </p:cNvPr>
          <p:cNvSpPr>
            <a:spLocks noGrp="1"/>
          </p:cNvSpPr>
          <p:nvPr>
            <p:ph type="sldNum" sz="quarter" idx="12"/>
          </p:nvPr>
        </p:nvSpPr>
        <p:spPr/>
        <p:txBody>
          <a:bodyPr/>
          <a:lstStyle/>
          <a:p>
            <a:fld id="{50BCA7E3-3427-411D-BFFC-4C4B3BE9D1C1}" type="slidenum">
              <a:rPr lang="en-US" smtClean="0"/>
              <a:pPr/>
              <a:t>34</a:t>
            </a:fld>
            <a:endParaRPr lang="en-US" dirty="0"/>
          </a:p>
        </p:txBody>
      </p:sp>
    </p:spTree>
    <p:extLst>
      <p:ext uri="{BB962C8B-B14F-4D97-AF65-F5344CB8AC3E}">
        <p14:creationId xmlns:p14="http://schemas.microsoft.com/office/powerpoint/2010/main" val="1263405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a:xfrm>
            <a:off x="1074420" y="38100"/>
            <a:ext cx="7866888" cy="1143000"/>
          </a:xfrm>
        </p:spPr>
        <p:txBody>
          <a:bodyPr>
            <a:normAutofit fontScale="90000"/>
          </a:bodyPr>
          <a:lstStyle/>
          <a:p>
            <a:r>
              <a:rPr lang="en-US" dirty="0"/>
              <a:t>What is wrong with the grievance?</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a:xfrm>
            <a:off x="1066800" y="990600"/>
            <a:ext cx="8001000" cy="5257800"/>
          </a:xfrm>
        </p:spPr>
        <p:txBody>
          <a:bodyPr>
            <a:normAutofit fontScale="85000" lnSpcReduction="20000"/>
          </a:bodyPr>
          <a:lstStyle/>
          <a:p>
            <a:pPr marL="82296" indent="0">
              <a:buNone/>
            </a:pPr>
            <a:r>
              <a:rPr lang="en-US" sz="4900" b="1" dirty="0"/>
              <a:t>JUST ABOUT EVERYTHING!</a:t>
            </a:r>
            <a:endParaRPr lang="en-US" sz="4900" b="1" u="sng" dirty="0"/>
          </a:p>
          <a:p>
            <a:pPr marL="82296" indent="0">
              <a:buNone/>
            </a:pPr>
            <a:endParaRPr lang="en-US" u="sng" dirty="0"/>
          </a:p>
          <a:p>
            <a:pPr marL="82296" indent="0">
              <a:buNone/>
            </a:pPr>
            <a:r>
              <a:rPr lang="en-US" u="sng" dirty="0"/>
              <a:t>Explanation:</a:t>
            </a:r>
          </a:p>
          <a:p>
            <a:r>
              <a:rPr lang="en-US" dirty="0"/>
              <a:t>What provision of the contract are you relying on?</a:t>
            </a:r>
          </a:p>
          <a:p>
            <a:r>
              <a:rPr lang="en-US" dirty="0"/>
              <a:t>What are you actually complaining about – a contractual violation or discrimination?</a:t>
            </a:r>
          </a:p>
          <a:p>
            <a:r>
              <a:rPr lang="en-US" dirty="0"/>
              <a:t>What evidence are you considering?</a:t>
            </a:r>
          </a:p>
          <a:p>
            <a:r>
              <a:rPr lang="en-US" dirty="0"/>
              <a:t>What period of time?</a:t>
            </a:r>
          </a:p>
          <a:p>
            <a:r>
              <a:rPr lang="en-US" dirty="0"/>
              <a:t>Are you timely?</a:t>
            </a:r>
          </a:p>
          <a:p>
            <a:r>
              <a:rPr lang="en-US" dirty="0"/>
              <a:t>Why do you feel you should be making as much as Joe Smart?</a:t>
            </a:r>
          </a:p>
          <a:p>
            <a:r>
              <a:rPr lang="en-US" dirty="0"/>
              <a:t>Is this an overtime case?</a:t>
            </a:r>
          </a:p>
        </p:txBody>
      </p:sp>
      <p:sp>
        <p:nvSpPr>
          <p:cNvPr id="4" name="Slide Number Placeholder 3">
            <a:extLst>
              <a:ext uri="{FF2B5EF4-FFF2-40B4-BE49-F238E27FC236}">
                <a16:creationId xmlns:a16="http://schemas.microsoft.com/office/drawing/2014/main" id="{B63B3228-D6FA-42F6-A588-E42DC046B8C0}"/>
              </a:ext>
            </a:extLst>
          </p:cNvPr>
          <p:cNvSpPr>
            <a:spLocks noGrp="1"/>
          </p:cNvSpPr>
          <p:nvPr>
            <p:ph type="sldNum" sz="quarter" idx="12"/>
          </p:nvPr>
        </p:nvSpPr>
        <p:spPr/>
        <p:txBody>
          <a:bodyPr/>
          <a:lstStyle/>
          <a:p>
            <a:fld id="{50BCA7E3-3427-411D-BFFC-4C4B3BE9D1C1}" type="slidenum">
              <a:rPr lang="en-US" smtClean="0"/>
              <a:pPr/>
              <a:t>35</a:t>
            </a:fld>
            <a:endParaRPr lang="en-US" dirty="0"/>
          </a:p>
        </p:txBody>
      </p:sp>
      <p:pic>
        <p:nvPicPr>
          <p:cNvPr id="2050" name="Picture 2" descr="190 Finger Wagging Photos - Free &amp; Royalty-Free Stock Photos from Dreamstime">
            <a:extLst>
              <a:ext uri="{FF2B5EF4-FFF2-40B4-BE49-F238E27FC236}">
                <a16:creationId xmlns:a16="http://schemas.microsoft.com/office/drawing/2014/main" id="{767842E3-ACC6-4275-B5D2-94E0F8CE84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2264"/>
          <a:stretch/>
        </p:blipFill>
        <p:spPr bwMode="auto">
          <a:xfrm>
            <a:off x="5715000" y="5041491"/>
            <a:ext cx="1066800" cy="1651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6340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a:xfrm>
            <a:off x="1074420" y="38100"/>
            <a:ext cx="7866888" cy="1143000"/>
          </a:xfrm>
        </p:spPr>
        <p:txBody>
          <a:bodyPr>
            <a:normAutofit fontScale="90000"/>
          </a:bodyPr>
          <a:lstStyle/>
          <a:p>
            <a:r>
              <a:rPr lang="en-US" dirty="0"/>
              <a:t>What is wrong with the relief requested?</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a:xfrm>
            <a:off x="1066800" y="1295400"/>
            <a:ext cx="8001000" cy="4953000"/>
          </a:xfrm>
        </p:spPr>
        <p:txBody>
          <a:bodyPr>
            <a:normAutofit lnSpcReduction="10000"/>
          </a:bodyPr>
          <a:lstStyle/>
          <a:p>
            <a:pPr marL="82296" indent="0">
              <a:buNone/>
            </a:pPr>
            <a:r>
              <a:rPr lang="en-US" sz="4200" b="1" dirty="0"/>
              <a:t>JUST ABOUT EVERYTHING!</a:t>
            </a:r>
            <a:endParaRPr lang="en-US" sz="4200" b="1" u="sng" dirty="0"/>
          </a:p>
          <a:p>
            <a:pPr marL="82296" indent="0">
              <a:buNone/>
            </a:pPr>
            <a:endParaRPr lang="en-US" u="sng" dirty="0"/>
          </a:p>
          <a:p>
            <a:pPr marL="82296" indent="0">
              <a:buNone/>
            </a:pPr>
            <a:r>
              <a:rPr lang="en-US" u="sng" dirty="0"/>
              <a:t>Explanation:</a:t>
            </a:r>
          </a:p>
          <a:p>
            <a:r>
              <a:rPr lang="en-US" dirty="0"/>
              <a:t>Punitive damages are </a:t>
            </a:r>
            <a:r>
              <a:rPr lang="en-US" u="sng" dirty="0"/>
              <a:t>NOT</a:t>
            </a:r>
            <a:r>
              <a:rPr lang="en-US" dirty="0"/>
              <a:t> available</a:t>
            </a:r>
          </a:p>
          <a:p>
            <a:r>
              <a:rPr lang="en-US" dirty="0"/>
              <a:t>Compensatory damages MAY be available</a:t>
            </a:r>
          </a:p>
          <a:p>
            <a:pPr lvl="1"/>
            <a:r>
              <a:rPr lang="en-US" dirty="0"/>
              <a:t>If you are alleging discrimination under NAIL contract’s, those items are excluded.</a:t>
            </a:r>
          </a:p>
          <a:p>
            <a:pPr marL="365760" lvl="1" indent="-283464">
              <a:spcBef>
                <a:spcPts val="600"/>
              </a:spcBef>
              <a:buSzPct val="80000"/>
              <a:buFont typeface="Wingdings 2"/>
              <a:buChar char=""/>
            </a:pPr>
            <a:r>
              <a:rPr lang="en-US" sz="3200" dirty="0"/>
              <a:t>How were the damages calculated?</a:t>
            </a:r>
          </a:p>
          <a:p>
            <a:pPr marL="365760" lvl="1" indent="-283464">
              <a:spcBef>
                <a:spcPts val="600"/>
              </a:spcBef>
              <a:buSzPct val="80000"/>
              <a:buFont typeface="Wingdings 2"/>
              <a:buChar char=""/>
            </a:pPr>
            <a:r>
              <a:rPr lang="en-US" sz="3200" dirty="0"/>
              <a:t>What about attorneys’ fees?</a:t>
            </a:r>
          </a:p>
          <a:p>
            <a:pPr marL="82296" indent="0">
              <a:buNone/>
            </a:pPr>
            <a:endParaRPr lang="en-US" u="sng" dirty="0"/>
          </a:p>
        </p:txBody>
      </p:sp>
      <p:sp>
        <p:nvSpPr>
          <p:cNvPr id="4" name="Slide Number Placeholder 3">
            <a:extLst>
              <a:ext uri="{FF2B5EF4-FFF2-40B4-BE49-F238E27FC236}">
                <a16:creationId xmlns:a16="http://schemas.microsoft.com/office/drawing/2014/main" id="{A7DA7CE5-A52E-4B1E-BD4D-214AD518B9E4}"/>
              </a:ext>
            </a:extLst>
          </p:cNvPr>
          <p:cNvSpPr>
            <a:spLocks noGrp="1"/>
          </p:cNvSpPr>
          <p:nvPr>
            <p:ph type="sldNum" sz="quarter" idx="12"/>
          </p:nvPr>
        </p:nvSpPr>
        <p:spPr/>
        <p:txBody>
          <a:bodyPr/>
          <a:lstStyle/>
          <a:p>
            <a:fld id="{50BCA7E3-3427-411D-BFFC-4C4B3BE9D1C1}" type="slidenum">
              <a:rPr lang="en-US" smtClean="0"/>
              <a:pPr/>
              <a:t>36</a:t>
            </a:fld>
            <a:endParaRPr lang="en-US" dirty="0"/>
          </a:p>
        </p:txBody>
      </p:sp>
    </p:spTree>
    <p:extLst>
      <p:ext uri="{BB962C8B-B14F-4D97-AF65-F5344CB8AC3E}">
        <p14:creationId xmlns:p14="http://schemas.microsoft.com/office/powerpoint/2010/main" val="588688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p:txBody>
          <a:bodyPr/>
          <a:lstStyle/>
          <a:p>
            <a:pPr algn="ctr"/>
            <a:r>
              <a:rPr lang="en-US" b="1" dirty="0"/>
              <a:t>TRICK OF THE TRADE</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p:txBody>
          <a:bodyPr/>
          <a:lstStyle/>
          <a:p>
            <a:r>
              <a:rPr lang="en-US" dirty="0"/>
              <a:t>ASK FOR ATTORNEYS’ FEES!</a:t>
            </a:r>
          </a:p>
          <a:p>
            <a:r>
              <a:rPr lang="en-US" dirty="0"/>
              <a:t>Why? It is a game changer.  </a:t>
            </a:r>
          </a:p>
          <a:p>
            <a:pPr lvl="1"/>
            <a:r>
              <a:rPr lang="en-US" dirty="0"/>
              <a:t>No longer are you playing for the 1 day suspension or the 10 hours of lost leave or the $500 in backpay…</a:t>
            </a:r>
          </a:p>
          <a:p>
            <a:pPr lvl="1"/>
            <a:r>
              <a:rPr lang="en-US" dirty="0"/>
              <a:t>You have now added </a:t>
            </a:r>
            <a:r>
              <a:rPr lang="en-US" b="1" dirty="0"/>
              <a:t>$10,000-$20,000 </a:t>
            </a:r>
            <a:r>
              <a:rPr lang="en-US" dirty="0"/>
              <a:t>in potential risk to the agency’s equation.</a:t>
            </a:r>
          </a:p>
          <a:p>
            <a:pPr marL="402336" lvl="1" indent="0">
              <a:buNone/>
            </a:pPr>
            <a:endParaRPr lang="en-US" dirty="0"/>
          </a:p>
          <a:p>
            <a:pPr marL="402336" lvl="1" indent="0" algn="ctr">
              <a:buNone/>
            </a:pPr>
            <a:r>
              <a:rPr lang="en-US" sz="3200" dirty="0"/>
              <a:t>PUNISH</a:t>
            </a:r>
            <a:r>
              <a:rPr lang="en-US" dirty="0"/>
              <a:t> THE AGENCY!</a:t>
            </a:r>
          </a:p>
        </p:txBody>
      </p:sp>
      <p:sp>
        <p:nvSpPr>
          <p:cNvPr id="4" name="Slide Number Placeholder 3">
            <a:extLst>
              <a:ext uri="{FF2B5EF4-FFF2-40B4-BE49-F238E27FC236}">
                <a16:creationId xmlns:a16="http://schemas.microsoft.com/office/drawing/2014/main" id="{35481E05-7052-4127-90BB-EF94FE664878}"/>
              </a:ext>
            </a:extLst>
          </p:cNvPr>
          <p:cNvSpPr>
            <a:spLocks noGrp="1"/>
          </p:cNvSpPr>
          <p:nvPr>
            <p:ph type="sldNum" sz="quarter" idx="12"/>
          </p:nvPr>
        </p:nvSpPr>
        <p:spPr/>
        <p:txBody>
          <a:bodyPr/>
          <a:lstStyle/>
          <a:p>
            <a:fld id="{50BCA7E3-3427-411D-BFFC-4C4B3BE9D1C1}" type="slidenum">
              <a:rPr lang="en-US" smtClean="0"/>
              <a:pPr/>
              <a:t>37</a:t>
            </a:fld>
            <a:endParaRPr lang="en-US" dirty="0"/>
          </a:p>
        </p:txBody>
      </p:sp>
    </p:spTree>
    <p:extLst>
      <p:ext uri="{BB962C8B-B14F-4D97-AF65-F5344CB8AC3E}">
        <p14:creationId xmlns:p14="http://schemas.microsoft.com/office/powerpoint/2010/main" val="4221520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p:txBody>
          <a:bodyPr/>
          <a:lstStyle/>
          <a:p>
            <a:r>
              <a:rPr lang="en-US" dirty="0"/>
              <a:t>TRICK OF THE TRADE</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p:txBody>
          <a:bodyPr>
            <a:normAutofit fontScale="70000" lnSpcReduction="20000"/>
          </a:bodyPr>
          <a:lstStyle/>
          <a:p>
            <a:r>
              <a:rPr lang="en-US" dirty="0"/>
              <a:t>BE CAREFUL IN ASKING FOR SPECIFIC NUMBERS</a:t>
            </a:r>
          </a:p>
          <a:p>
            <a:r>
              <a:rPr lang="en-US" dirty="0"/>
              <a:t>INSTEAD ask generally that the employee be “</a:t>
            </a:r>
            <a:r>
              <a:rPr lang="en-US" u="sng" dirty="0"/>
              <a:t>made whole”</a:t>
            </a:r>
            <a:r>
              <a:rPr lang="en-US" dirty="0"/>
              <a:t> for the agency’s violation</a:t>
            </a:r>
          </a:p>
          <a:p>
            <a:r>
              <a:rPr lang="en-US" dirty="0"/>
              <a:t>In NAIL contracts, we have “loser pay” provisions… Arbitrators are happy to split the decision even if you win by claiming you did not get everything you asked for in the grievance.</a:t>
            </a:r>
          </a:p>
          <a:p>
            <a:r>
              <a:rPr lang="en-US" dirty="0"/>
              <a:t>Ex. :You asked for $5,000 in backpay, but, after the hearing, you were only entitled to $3,000.  Therefore, the arbitrator splits the arbitration costs thereby making the agency feel good about a case they lost.</a:t>
            </a:r>
          </a:p>
          <a:p>
            <a:pPr lvl="1"/>
            <a:r>
              <a:rPr lang="en-US" dirty="0"/>
              <a:t>INSTEAD, simply put we are requesting all lost overtime to which the Grievant would be entitled as a result of the agency’s violation or we request all relief available under the law and to which the Arbitrator finds to correct under the contract, including reasonable attorneys’ fees.</a:t>
            </a:r>
          </a:p>
        </p:txBody>
      </p:sp>
      <p:sp>
        <p:nvSpPr>
          <p:cNvPr id="4" name="Slide Number Placeholder 3">
            <a:extLst>
              <a:ext uri="{FF2B5EF4-FFF2-40B4-BE49-F238E27FC236}">
                <a16:creationId xmlns:a16="http://schemas.microsoft.com/office/drawing/2014/main" id="{DAE4E244-5416-40C8-83AE-FC0CEEF87D56}"/>
              </a:ext>
            </a:extLst>
          </p:cNvPr>
          <p:cNvSpPr>
            <a:spLocks noGrp="1"/>
          </p:cNvSpPr>
          <p:nvPr>
            <p:ph type="sldNum" sz="quarter" idx="12"/>
          </p:nvPr>
        </p:nvSpPr>
        <p:spPr/>
        <p:txBody>
          <a:bodyPr/>
          <a:lstStyle/>
          <a:p>
            <a:fld id="{50BCA7E3-3427-411D-BFFC-4C4B3BE9D1C1}" type="slidenum">
              <a:rPr lang="en-US" smtClean="0"/>
              <a:pPr/>
              <a:t>38</a:t>
            </a:fld>
            <a:endParaRPr lang="en-US" dirty="0"/>
          </a:p>
        </p:txBody>
      </p:sp>
    </p:spTree>
    <p:extLst>
      <p:ext uri="{BB962C8B-B14F-4D97-AF65-F5344CB8AC3E}">
        <p14:creationId xmlns:p14="http://schemas.microsoft.com/office/powerpoint/2010/main" val="2371567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p:txBody>
          <a:bodyPr/>
          <a:lstStyle/>
          <a:p>
            <a:r>
              <a:rPr lang="en-US" dirty="0"/>
              <a:t>Example 2: </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p:txBody>
          <a:bodyPr/>
          <a:lstStyle/>
          <a:p>
            <a:pPr marL="82296" indent="0">
              <a:buNone/>
            </a:pPr>
            <a:r>
              <a:rPr lang="en-US" dirty="0"/>
              <a:t>Joe Washington, a Black employee, comes to you and says he is not getting the same overtime as Steve Jones, a White employee.</a:t>
            </a:r>
          </a:p>
          <a:p>
            <a:pPr marL="82296" indent="0">
              <a:buNone/>
            </a:pPr>
            <a:endParaRPr lang="en-US" dirty="0"/>
          </a:p>
          <a:p>
            <a:pPr marL="82296" indent="0">
              <a:buNone/>
            </a:pPr>
            <a:r>
              <a:rPr lang="en-US" dirty="0"/>
              <a:t>What do you do?</a:t>
            </a:r>
          </a:p>
          <a:p>
            <a:pPr marL="82296" indent="0">
              <a:buNone/>
            </a:pPr>
            <a:endParaRPr lang="en-US" dirty="0"/>
          </a:p>
          <a:p>
            <a:pPr marL="82296" indent="0">
              <a:buNone/>
            </a:pPr>
            <a:r>
              <a:rPr lang="en-US" dirty="0"/>
              <a:t>Where are you going to file?</a:t>
            </a:r>
          </a:p>
        </p:txBody>
      </p:sp>
      <p:sp>
        <p:nvSpPr>
          <p:cNvPr id="4" name="Slide Number Placeholder 3">
            <a:extLst>
              <a:ext uri="{FF2B5EF4-FFF2-40B4-BE49-F238E27FC236}">
                <a16:creationId xmlns:a16="http://schemas.microsoft.com/office/drawing/2014/main" id="{9F4EF71F-3A47-4C5D-A40F-421D5E810AE1}"/>
              </a:ext>
            </a:extLst>
          </p:cNvPr>
          <p:cNvSpPr>
            <a:spLocks noGrp="1"/>
          </p:cNvSpPr>
          <p:nvPr>
            <p:ph type="sldNum" sz="quarter" idx="12"/>
          </p:nvPr>
        </p:nvSpPr>
        <p:spPr/>
        <p:txBody>
          <a:bodyPr/>
          <a:lstStyle/>
          <a:p>
            <a:fld id="{50BCA7E3-3427-411D-BFFC-4C4B3BE9D1C1}" type="slidenum">
              <a:rPr lang="en-US" smtClean="0"/>
              <a:pPr/>
              <a:t>39</a:t>
            </a:fld>
            <a:endParaRPr lang="en-US" dirty="0"/>
          </a:p>
        </p:txBody>
      </p:sp>
    </p:spTree>
    <p:extLst>
      <p:ext uri="{BB962C8B-B14F-4D97-AF65-F5344CB8AC3E}">
        <p14:creationId xmlns:p14="http://schemas.microsoft.com/office/powerpoint/2010/main" val="3449351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p:txBody>
          <a:bodyPr>
            <a:normAutofit/>
          </a:bodyPr>
          <a:lstStyle/>
          <a:p>
            <a:r>
              <a:rPr lang="en-US" dirty="0"/>
              <a:t>What is a Union Grievance?</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435608" y="1524000"/>
            <a:ext cx="7498080" cy="4724400"/>
          </a:xfrm>
        </p:spPr>
        <p:txBody>
          <a:bodyPr>
            <a:normAutofit/>
          </a:bodyPr>
          <a:lstStyle/>
          <a:p>
            <a:pPr marL="82296" indent="0">
              <a:buNone/>
            </a:pPr>
            <a:r>
              <a:rPr lang="en-US" sz="2800" dirty="0"/>
              <a:t>An injustice, injury, or wrong that flows from a violation of the Collective Bargaining Agreement (CBA) or out of a matter covered by the CBA</a:t>
            </a:r>
            <a:endParaRPr lang="en-US" dirty="0"/>
          </a:p>
        </p:txBody>
      </p:sp>
      <p:sp>
        <p:nvSpPr>
          <p:cNvPr id="4" name="Slide Number Placeholder 3">
            <a:extLst>
              <a:ext uri="{FF2B5EF4-FFF2-40B4-BE49-F238E27FC236}">
                <a16:creationId xmlns:a16="http://schemas.microsoft.com/office/drawing/2014/main" id="{56567318-F5BA-41E3-AD92-2AF94768107C}"/>
              </a:ext>
            </a:extLst>
          </p:cNvPr>
          <p:cNvSpPr>
            <a:spLocks noGrp="1"/>
          </p:cNvSpPr>
          <p:nvPr>
            <p:ph type="sldNum" sz="quarter" idx="12"/>
          </p:nvPr>
        </p:nvSpPr>
        <p:spPr/>
        <p:txBody>
          <a:bodyPr/>
          <a:lstStyle/>
          <a:p>
            <a:fld id="{50BCA7E3-3427-411D-BFFC-4C4B3BE9D1C1}" type="slidenum">
              <a:rPr lang="en-US" smtClean="0"/>
              <a:pPr/>
              <a:t>4</a:t>
            </a:fld>
            <a:endParaRPr lang="en-US" dirty="0"/>
          </a:p>
        </p:txBody>
      </p:sp>
    </p:spTree>
    <p:extLst>
      <p:ext uri="{BB962C8B-B14F-4D97-AF65-F5344CB8AC3E}">
        <p14:creationId xmlns:p14="http://schemas.microsoft.com/office/powerpoint/2010/main" val="774874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p:txBody>
          <a:bodyPr/>
          <a:lstStyle/>
          <a:p>
            <a:r>
              <a:rPr lang="en-US" dirty="0"/>
              <a:t>What to consider?</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p:txBody>
          <a:bodyPr/>
          <a:lstStyle/>
          <a:p>
            <a:r>
              <a:rPr lang="en-US" dirty="0"/>
              <a:t>Overtime cases are generally great grievances…but verify the facts</a:t>
            </a:r>
          </a:p>
          <a:p>
            <a:r>
              <a:rPr lang="en-US" dirty="0"/>
              <a:t>How do you verify the facts?</a:t>
            </a:r>
          </a:p>
          <a:p>
            <a:pPr lvl="1"/>
            <a:r>
              <a:rPr lang="en-US" dirty="0"/>
              <a:t>File a 7114(b) request.</a:t>
            </a:r>
          </a:p>
          <a:p>
            <a:r>
              <a:rPr lang="en-US" dirty="0"/>
              <a:t>You verify that there are 5 males and 2 females in the shop</a:t>
            </a:r>
          </a:p>
        </p:txBody>
      </p:sp>
      <p:sp>
        <p:nvSpPr>
          <p:cNvPr id="4" name="Slide Number Placeholder 3">
            <a:extLst>
              <a:ext uri="{FF2B5EF4-FFF2-40B4-BE49-F238E27FC236}">
                <a16:creationId xmlns:a16="http://schemas.microsoft.com/office/drawing/2014/main" id="{CDCA9D7C-BABE-4134-B078-91CF7CC3EA09}"/>
              </a:ext>
            </a:extLst>
          </p:cNvPr>
          <p:cNvSpPr>
            <a:spLocks noGrp="1"/>
          </p:cNvSpPr>
          <p:nvPr>
            <p:ph type="sldNum" sz="quarter" idx="12"/>
          </p:nvPr>
        </p:nvSpPr>
        <p:spPr/>
        <p:txBody>
          <a:bodyPr/>
          <a:lstStyle/>
          <a:p>
            <a:fld id="{50BCA7E3-3427-411D-BFFC-4C4B3BE9D1C1}" type="slidenum">
              <a:rPr lang="en-US" smtClean="0"/>
              <a:pPr/>
              <a:t>40</a:t>
            </a:fld>
            <a:endParaRPr lang="en-US" dirty="0"/>
          </a:p>
        </p:txBody>
      </p:sp>
    </p:spTree>
    <p:extLst>
      <p:ext uri="{BB962C8B-B14F-4D97-AF65-F5344CB8AC3E}">
        <p14:creationId xmlns:p14="http://schemas.microsoft.com/office/powerpoint/2010/main" val="2089301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p:txBody>
          <a:bodyPr/>
          <a:lstStyle/>
          <a:p>
            <a:r>
              <a:rPr lang="en-US" dirty="0"/>
              <a:t>Overtime Roster</a:t>
            </a:r>
          </a:p>
        </p:txBody>
      </p:sp>
      <p:graphicFrame>
        <p:nvGraphicFramePr>
          <p:cNvPr id="4" name="Table 4">
            <a:extLst>
              <a:ext uri="{FF2B5EF4-FFF2-40B4-BE49-F238E27FC236}">
                <a16:creationId xmlns:a16="http://schemas.microsoft.com/office/drawing/2014/main" id="{69E592E4-6135-4766-A77D-D4678C79C20C}"/>
              </a:ext>
            </a:extLst>
          </p:cNvPr>
          <p:cNvGraphicFramePr>
            <a:graphicFrameLocks noGrp="1"/>
          </p:cNvGraphicFramePr>
          <p:nvPr>
            <p:ph idx="1"/>
            <p:extLst>
              <p:ext uri="{D42A27DB-BD31-4B8C-83A1-F6EECF244321}">
                <p14:modId xmlns:p14="http://schemas.microsoft.com/office/powerpoint/2010/main" val="4146532988"/>
              </p:ext>
            </p:extLst>
          </p:nvPr>
        </p:nvGraphicFramePr>
        <p:xfrm>
          <a:off x="1434339" y="1417638"/>
          <a:ext cx="7499349" cy="2966720"/>
        </p:xfrm>
        <a:graphic>
          <a:graphicData uri="http://schemas.openxmlformats.org/drawingml/2006/table">
            <a:tbl>
              <a:tblPr firstRow="1" bandRow="1">
                <a:tableStyleId>{93296810-A885-4BE3-A3E7-6D5BEEA58F35}</a:tableStyleId>
              </a:tblPr>
              <a:tblGrid>
                <a:gridCol w="2499783">
                  <a:extLst>
                    <a:ext uri="{9D8B030D-6E8A-4147-A177-3AD203B41FA5}">
                      <a16:colId xmlns:a16="http://schemas.microsoft.com/office/drawing/2014/main" val="2576751356"/>
                    </a:ext>
                  </a:extLst>
                </a:gridCol>
                <a:gridCol w="2499783">
                  <a:extLst>
                    <a:ext uri="{9D8B030D-6E8A-4147-A177-3AD203B41FA5}">
                      <a16:colId xmlns:a16="http://schemas.microsoft.com/office/drawing/2014/main" val="257940399"/>
                    </a:ext>
                  </a:extLst>
                </a:gridCol>
                <a:gridCol w="2499783">
                  <a:extLst>
                    <a:ext uri="{9D8B030D-6E8A-4147-A177-3AD203B41FA5}">
                      <a16:colId xmlns:a16="http://schemas.microsoft.com/office/drawing/2014/main" val="3285344048"/>
                    </a:ext>
                  </a:extLst>
                </a:gridCol>
              </a:tblGrid>
              <a:tr h="370840">
                <a:tc>
                  <a:txBody>
                    <a:bodyPr/>
                    <a:lstStyle/>
                    <a:p>
                      <a:r>
                        <a:rPr lang="en-US" dirty="0"/>
                        <a:t>Employee</a:t>
                      </a:r>
                    </a:p>
                  </a:txBody>
                  <a:tcPr/>
                </a:tc>
                <a:tc>
                  <a:txBody>
                    <a:bodyPr/>
                    <a:lstStyle/>
                    <a:p>
                      <a:r>
                        <a:rPr lang="en-US" dirty="0"/>
                        <a:t>Race</a:t>
                      </a:r>
                    </a:p>
                  </a:txBody>
                  <a:tcPr/>
                </a:tc>
                <a:tc>
                  <a:txBody>
                    <a:bodyPr/>
                    <a:lstStyle/>
                    <a:p>
                      <a:r>
                        <a:rPr lang="en-US" dirty="0"/>
                        <a:t>Overtime Hours</a:t>
                      </a:r>
                    </a:p>
                  </a:txBody>
                  <a:tcPr/>
                </a:tc>
                <a:extLst>
                  <a:ext uri="{0D108BD9-81ED-4DB2-BD59-A6C34878D82A}">
                    <a16:rowId xmlns:a16="http://schemas.microsoft.com/office/drawing/2014/main" val="534867706"/>
                  </a:ext>
                </a:extLst>
              </a:tr>
              <a:tr h="370840">
                <a:tc>
                  <a:txBody>
                    <a:bodyPr/>
                    <a:lstStyle/>
                    <a:p>
                      <a:r>
                        <a:rPr lang="en-US" dirty="0"/>
                        <a:t>Steve Jones</a:t>
                      </a:r>
                    </a:p>
                  </a:txBody>
                  <a:tcPr/>
                </a:tc>
                <a:tc>
                  <a:txBody>
                    <a:bodyPr/>
                    <a:lstStyle/>
                    <a:p>
                      <a:r>
                        <a:rPr lang="en-US" dirty="0"/>
                        <a:t>White</a:t>
                      </a:r>
                    </a:p>
                  </a:txBody>
                  <a:tcPr/>
                </a:tc>
                <a:tc>
                  <a:txBody>
                    <a:bodyPr/>
                    <a:lstStyle/>
                    <a:p>
                      <a:r>
                        <a:rPr lang="en-US" dirty="0"/>
                        <a:t>110</a:t>
                      </a:r>
                    </a:p>
                  </a:txBody>
                  <a:tcPr/>
                </a:tc>
                <a:extLst>
                  <a:ext uri="{0D108BD9-81ED-4DB2-BD59-A6C34878D82A}">
                    <a16:rowId xmlns:a16="http://schemas.microsoft.com/office/drawing/2014/main" val="2474914667"/>
                  </a:ext>
                </a:extLst>
              </a:tr>
              <a:tr h="370840">
                <a:tc>
                  <a:txBody>
                    <a:bodyPr/>
                    <a:lstStyle/>
                    <a:p>
                      <a:r>
                        <a:rPr lang="en-US" dirty="0"/>
                        <a:t>Randy Barney</a:t>
                      </a:r>
                    </a:p>
                  </a:txBody>
                  <a:tcPr/>
                </a:tc>
                <a:tc>
                  <a:txBody>
                    <a:bodyPr/>
                    <a:lstStyle/>
                    <a:p>
                      <a:r>
                        <a:rPr lang="en-US" dirty="0"/>
                        <a:t>White</a:t>
                      </a:r>
                    </a:p>
                  </a:txBody>
                  <a:tcPr/>
                </a:tc>
                <a:tc>
                  <a:txBody>
                    <a:bodyPr/>
                    <a:lstStyle/>
                    <a:p>
                      <a:r>
                        <a:rPr lang="en-US" dirty="0"/>
                        <a:t>100</a:t>
                      </a:r>
                    </a:p>
                  </a:txBody>
                  <a:tcPr/>
                </a:tc>
                <a:extLst>
                  <a:ext uri="{0D108BD9-81ED-4DB2-BD59-A6C34878D82A}">
                    <a16:rowId xmlns:a16="http://schemas.microsoft.com/office/drawing/2014/main" val="1883496189"/>
                  </a:ext>
                </a:extLst>
              </a:tr>
              <a:tr h="370840">
                <a:tc>
                  <a:txBody>
                    <a:bodyPr/>
                    <a:lstStyle/>
                    <a:p>
                      <a:r>
                        <a:rPr lang="en-US" dirty="0"/>
                        <a:t>Craig Edwin</a:t>
                      </a:r>
                    </a:p>
                  </a:txBody>
                  <a:tcPr/>
                </a:tc>
                <a:tc>
                  <a:txBody>
                    <a:bodyPr/>
                    <a:lstStyle/>
                    <a:p>
                      <a:r>
                        <a:rPr lang="en-US" dirty="0"/>
                        <a:t>White</a:t>
                      </a:r>
                    </a:p>
                  </a:txBody>
                  <a:tcPr/>
                </a:tc>
                <a:tc>
                  <a:txBody>
                    <a:bodyPr/>
                    <a:lstStyle/>
                    <a:p>
                      <a:r>
                        <a:rPr lang="en-US" dirty="0"/>
                        <a:t>95</a:t>
                      </a:r>
                    </a:p>
                  </a:txBody>
                  <a:tcPr/>
                </a:tc>
                <a:extLst>
                  <a:ext uri="{0D108BD9-81ED-4DB2-BD59-A6C34878D82A}">
                    <a16:rowId xmlns:a16="http://schemas.microsoft.com/office/drawing/2014/main" val="972024239"/>
                  </a:ext>
                </a:extLst>
              </a:tr>
              <a:tr h="370840">
                <a:tc>
                  <a:txBody>
                    <a:bodyPr/>
                    <a:lstStyle/>
                    <a:p>
                      <a:r>
                        <a:rPr lang="en-US" dirty="0"/>
                        <a:t>Tracy Spain</a:t>
                      </a:r>
                    </a:p>
                  </a:txBody>
                  <a:tcPr/>
                </a:tc>
                <a:tc>
                  <a:txBody>
                    <a:bodyPr/>
                    <a:lstStyle/>
                    <a:p>
                      <a:r>
                        <a:rPr lang="en-US" dirty="0"/>
                        <a:t>Black</a:t>
                      </a:r>
                    </a:p>
                  </a:txBody>
                  <a:tcPr/>
                </a:tc>
                <a:tc>
                  <a:txBody>
                    <a:bodyPr/>
                    <a:lstStyle/>
                    <a:p>
                      <a:r>
                        <a:rPr lang="en-US" dirty="0"/>
                        <a:t>85</a:t>
                      </a:r>
                    </a:p>
                  </a:txBody>
                  <a:tcPr/>
                </a:tc>
                <a:extLst>
                  <a:ext uri="{0D108BD9-81ED-4DB2-BD59-A6C34878D82A}">
                    <a16:rowId xmlns:a16="http://schemas.microsoft.com/office/drawing/2014/main" val="1292479296"/>
                  </a:ext>
                </a:extLst>
              </a:tr>
              <a:tr h="370840">
                <a:tc>
                  <a:txBody>
                    <a:bodyPr/>
                    <a:lstStyle/>
                    <a:p>
                      <a:r>
                        <a:rPr lang="en-US" dirty="0"/>
                        <a:t>Mark Reynolds</a:t>
                      </a:r>
                    </a:p>
                  </a:txBody>
                  <a:tcPr/>
                </a:tc>
                <a:tc>
                  <a:txBody>
                    <a:bodyPr/>
                    <a:lstStyle/>
                    <a:p>
                      <a:r>
                        <a:rPr lang="en-US" dirty="0"/>
                        <a:t>White</a:t>
                      </a:r>
                    </a:p>
                  </a:txBody>
                  <a:tcPr/>
                </a:tc>
                <a:tc>
                  <a:txBody>
                    <a:bodyPr/>
                    <a:lstStyle/>
                    <a:p>
                      <a:r>
                        <a:rPr lang="en-US" dirty="0"/>
                        <a:t>65</a:t>
                      </a:r>
                    </a:p>
                  </a:txBody>
                  <a:tcPr/>
                </a:tc>
                <a:extLst>
                  <a:ext uri="{0D108BD9-81ED-4DB2-BD59-A6C34878D82A}">
                    <a16:rowId xmlns:a16="http://schemas.microsoft.com/office/drawing/2014/main" val="2590956333"/>
                  </a:ext>
                </a:extLst>
              </a:tr>
              <a:tr h="370840">
                <a:tc>
                  <a:txBody>
                    <a:bodyPr/>
                    <a:lstStyle/>
                    <a:p>
                      <a:r>
                        <a:rPr lang="en-US" dirty="0"/>
                        <a:t>Joe Washington</a:t>
                      </a:r>
                    </a:p>
                  </a:txBody>
                  <a:tcPr/>
                </a:tc>
                <a:tc>
                  <a:txBody>
                    <a:bodyPr/>
                    <a:lstStyle/>
                    <a:p>
                      <a:r>
                        <a:rPr lang="en-US" dirty="0"/>
                        <a:t>Black</a:t>
                      </a:r>
                    </a:p>
                  </a:txBody>
                  <a:tcPr/>
                </a:tc>
                <a:tc>
                  <a:txBody>
                    <a:bodyPr/>
                    <a:lstStyle/>
                    <a:p>
                      <a:r>
                        <a:rPr lang="en-US" dirty="0"/>
                        <a:t>40</a:t>
                      </a:r>
                    </a:p>
                  </a:txBody>
                  <a:tcPr/>
                </a:tc>
                <a:extLst>
                  <a:ext uri="{0D108BD9-81ED-4DB2-BD59-A6C34878D82A}">
                    <a16:rowId xmlns:a16="http://schemas.microsoft.com/office/drawing/2014/main" val="1371663092"/>
                  </a:ext>
                </a:extLst>
              </a:tr>
              <a:tr h="370840">
                <a:tc>
                  <a:txBody>
                    <a:bodyPr/>
                    <a:lstStyle/>
                    <a:p>
                      <a:r>
                        <a:rPr lang="en-US" dirty="0"/>
                        <a:t>Sheila Stone</a:t>
                      </a:r>
                    </a:p>
                  </a:txBody>
                  <a:tcPr/>
                </a:tc>
                <a:tc>
                  <a:txBody>
                    <a:bodyPr/>
                    <a:lstStyle/>
                    <a:p>
                      <a:r>
                        <a:rPr lang="en-US" dirty="0"/>
                        <a:t>Black</a:t>
                      </a:r>
                    </a:p>
                  </a:txBody>
                  <a:tcPr/>
                </a:tc>
                <a:tc>
                  <a:txBody>
                    <a:bodyPr/>
                    <a:lstStyle/>
                    <a:p>
                      <a:r>
                        <a:rPr lang="en-US" dirty="0"/>
                        <a:t>25</a:t>
                      </a:r>
                    </a:p>
                  </a:txBody>
                  <a:tcPr/>
                </a:tc>
                <a:extLst>
                  <a:ext uri="{0D108BD9-81ED-4DB2-BD59-A6C34878D82A}">
                    <a16:rowId xmlns:a16="http://schemas.microsoft.com/office/drawing/2014/main" val="4033793752"/>
                  </a:ext>
                </a:extLst>
              </a:tr>
            </a:tbl>
          </a:graphicData>
        </a:graphic>
      </p:graphicFrame>
      <p:sp>
        <p:nvSpPr>
          <p:cNvPr id="3" name="Slide Number Placeholder 2">
            <a:extLst>
              <a:ext uri="{FF2B5EF4-FFF2-40B4-BE49-F238E27FC236}">
                <a16:creationId xmlns:a16="http://schemas.microsoft.com/office/drawing/2014/main" id="{5C945F96-9EAD-4B50-AD89-FD1A29509BBF}"/>
              </a:ext>
            </a:extLst>
          </p:cNvPr>
          <p:cNvSpPr>
            <a:spLocks noGrp="1"/>
          </p:cNvSpPr>
          <p:nvPr>
            <p:ph type="sldNum" sz="quarter" idx="12"/>
          </p:nvPr>
        </p:nvSpPr>
        <p:spPr/>
        <p:txBody>
          <a:bodyPr/>
          <a:lstStyle/>
          <a:p>
            <a:fld id="{50BCA7E3-3427-411D-BFFC-4C4B3BE9D1C1}" type="slidenum">
              <a:rPr lang="en-US" smtClean="0"/>
              <a:pPr/>
              <a:t>41</a:t>
            </a:fld>
            <a:endParaRPr lang="en-US" dirty="0"/>
          </a:p>
        </p:txBody>
      </p:sp>
    </p:spTree>
    <p:extLst>
      <p:ext uri="{BB962C8B-B14F-4D97-AF65-F5344CB8AC3E}">
        <p14:creationId xmlns:p14="http://schemas.microsoft.com/office/powerpoint/2010/main" val="13368385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B1A4-E9A8-4840-BF7A-B2954DA84C27}"/>
              </a:ext>
            </a:extLst>
          </p:cNvPr>
          <p:cNvSpPr>
            <a:spLocks noGrp="1"/>
          </p:cNvSpPr>
          <p:nvPr>
            <p:ph type="title"/>
          </p:nvPr>
        </p:nvSpPr>
        <p:spPr>
          <a:xfrm>
            <a:off x="1066800" y="274638"/>
            <a:ext cx="7866888" cy="1143000"/>
          </a:xfrm>
        </p:spPr>
        <p:txBody>
          <a:bodyPr/>
          <a:lstStyle/>
          <a:p>
            <a:r>
              <a:rPr lang="en-US" dirty="0"/>
              <a:t>What do you do?</a:t>
            </a:r>
          </a:p>
        </p:txBody>
      </p:sp>
      <p:sp>
        <p:nvSpPr>
          <p:cNvPr id="3" name="Content Placeholder 2">
            <a:extLst>
              <a:ext uri="{FF2B5EF4-FFF2-40B4-BE49-F238E27FC236}">
                <a16:creationId xmlns:a16="http://schemas.microsoft.com/office/drawing/2014/main" id="{1861D29E-45D9-49C0-8BE3-70D3F68DCA2B}"/>
              </a:ext>
            </a:extLst>
          </p:cNvPr>
          <p:cNvSpPr>
            <a:spLocks noGrp="1"/>
          </p:cNvSpPr>
          <p:nvPr>
            <p:ph idx="1"/>
          </p:nvPr>
        </p:nvSpPr>
        <p:spPr>
          <a:xfrm>
            <a:off x="1066800" y="1447800"/>
            <a:ext cx="7866888" cy="5334000"/>
          </a:xfrm>
        </p:spPr>
        <p:txBody>
          <a:bodyPr>
            <a:normAutofit fontScale="62500" lnSpcReduction="20000"/>
          </a:bodyPr>
          <a:lstStyle/>
          <a:p>
            <a:pPr marL="82296" indent="0">
              <a:buNone/>
            </a:pPr>
            <a:r>
              <a:rPr lang="en-US" dirty="0"/>
              <a:t>There’s still more to consider!</a:t>
            </a:r>
          </a:p>
          <a:p>
            <a:r>
              <a:rPr lang="en-US" dirty="0"/>
              <a:t>How many hours were offered and refused?</a:t>
            </a:r>
          </a:p>
          <a:p>
            <a:r>
              <a:rPr lang="en-US" dirty="0"/>
              <a:t>Look at your contract. What does it say? Is this statistically significant?</a:t>
            </a:r>
          </a:p>
          <a:p>
            <a:r>
              <a:rPr lang="en-US" dirty="0"/>
              <a:t>What about race discrimination?</a:t>
            </a:r>
          </a:p>
          <a:p>
            <a:r>
              <a:rPr lang="en-US" dirty="0"/>
              <a:t>Why?</a:t>
            </a:r>
          </a:p>
          <a:p>
            <a:r>
              <a:rPr lang="en-US" dirty="0"/>
              <a:t>What does that get you?</a:t>
            </a:r>
          </a:p>
          <a:p>
            <a:r>
              <a:rPr lang="en-US" dirty="0"/>
              <a:t>What is the cost of Grievance vs. EEO?</a:t>
            </a:r>
          </a:p>
          <a:p>
            <a:r>
              <a:rPr lang="en-US" dirty="0"/>
              <a:t>How long is EEO going to take?</a:t>
            </a:r>
          </a:p>
          <a:p>
            <a:r>
              <a:rPr lang="en-US" dirty="0"/>
              <a:t>Will the Union spend the money to go to arbitration?</a:t>
            </a:r>
          </a:p>
          <a:p>
            <a:r>
              <a:rPr lang="en-US" dirty="0"/>
              <a:t>What kind of expectation does a person have?</a:t>
            </a:r>
          </a:p>
          <a:p>
            <a:r>
              <a:rPr lang="en-US" dirty="0"/>
              <a:t>What does the contract say about “continuing work”</a:t>
            </a:r>
          </a:p>
          <a:p>
            <a:endParaRPr lang="en-US" dirty="0"/>
          </a:p>
          <a:p>
            <a:pPr marL="82296" indent="0">
              <a:buNone/>
            </a:pPr>
            <a:r>
              <a:rPr lang="en-US" dirty="0"/>
              <a:t>EEO provides compensatory damages, arbitration does not.</a:t>
            </a:r>
          </a:p>
          <a:p>
            <a:pPr marL="82296" indent="0">
              <a:buNone/>
            </a:pPr>
            <a:r>
              <a:rPr lang="en-US" dirty="0"/>
              <a:t>BUT you don’t have to prove the WHY before an arbitrator – you just have to show contractual violation.</a:t>
            </a:r>
          </a:p>
        </p:txBody>
      </p:sp>
      <p:sp>
        <p:nvSpPr>
          <p:cNvPr id="4" name="Slide Number Placeholder 3">
            <a:extLst>
              <a:ext uri="{FF2B5EF4-FFF2-40B4-BE49-F238E27FC236}">
                <a16:creationId xmlns:a16="http://schemas.microsoft.com/office/drawing/2014/main" id="{3801EE0E-5C1C-4C3C-807F-844DE96E4C3D}"/>
              </a:ext>
            </a:extLst>
          </p:cNvPr>
          <p:cNvSpPr>
            <a:spLocks noGrp="1"/>
          </p:cNvSpPr>
          <p:nvPr>
            <p:ph type="sldNum" sz="quarter" idx="12"/>
          </p:nvPr>
        </p:nvSpPr>
        <p:spPr/>
        <p:txBody>
          <a:bodyPr/>
          <a:lstStyle/>
          <a:p>
            <a:fld id="{50BCA7E3-3427-411D-BFFC-4C4B3BE9D1C1}" type="slidenum">
              <a:rPr lang="en-US" smtClean="0"/>
              <a:pPr/>
              <a:t>42</a:t>
            </a:fld>
            <a:endParaRPr lang="en-US" dirty="0"/>
          </a:p>
        </p:txBody>
      </p:sp>
    </p:spTree>
    <p:extLst>
      <p:ext uri="{BB962C8B-B14F-4D97-AF65-F5344CB8AC3E}">
        <p14:creationId xmlns:p14="http://schemas.microsoft.com/office/powerpoint/2010/main" val="278316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38F42-EA1F-4FC1-B6B5-A931C41FBDFA}"/>
              </a:ext>
            </a:extLst>
          </p:cNvPr>
          <p:cNvSpPr>
            <a:spLocks noGrp="1"/>
          </p:cNvSpPr>
          <p:nvPr>
            <p:ph type="title"/>
          </p:nvPr>
        </p:nvSpPr>
        <p:spPr/>
        <p:txBody>
          <a:bodyPr>
            <a:normAutofit fontScale="90000"/>
          </a:bodyPr>
          <a:lstStyle/>
          <a:p>
            <a:pPr algn="ctr"/>
            <a:r>
              <a:rPr lang="en-US" dirty="0"/>
              <a:t>Collective Bargaining Agreements</a:t>
            </a:r>
          </a:p>
        </p:txBody>
      </p:sp>
      <p:sp>
        <p:nvSpPr>
          <p:cNvPr id="3" name="Content Placeholder 2">
            <a:extLst>
              <a:ext uri="{FF2B5EF4-FFF2-40B4-BE49-F238E27FC236}">
                <a16:creationId xmlns:a16="http://schemas.microsoft.com/office/drawing/2014/main" id="{6E807EB8-6901-4F0F-8EFE-7C0271BBDF2A}"/>
              </a:ext>
            </a:extLst>
          </p:cNvPr>
          <p:cNvSpPr>
            <a:spLocks noGrp="1"/>
          </p:cNvSpPr>
          <p:nvPr>
            <p:ph idx="1"/>
          </p:nvPr>
        </p:nvSpPr>
        <p:spPr>
          <a:xfrm>
            <a:off x="1435608" y="1447800"/>
            <a:ext cx="7498080" cy="5135562"/>
          </a:xfrm>
        </p:spPr>
        <p:txBody>
          <a:bodyPr>
            <a:normAutofit lnSpcReduction="10000"/>
          </a:bodyPr>
          <a:lstStyle/>
          <a:p>
            <a:pPr marL="82296" indent="0">
              <a:buNone/>
            </a:pPr>
            <a:r>
              <a:rPr lang="en-US" dirty="0"/>
              <a:t>All federal sector CBAs MUST contain a grievance procedure</a:t>
            </a:r>
          </a:p>
          <a:p>
            <a:pPr marL="82296" indent="0">
              <a:buNone/>
            </a:pPr>
            <a:endParaRPr lang="en-US" dirty="0"/>
          </a:p>
          <a:p>
            <a:pPr marL="82296" indent="0">
              <a:buNone/>
            </a:pPr>
            <a:r>
              <a:rPr lang="en-US" dirty="0"/>
              <a:t>The negotiated grievance procedure must:</a:t>
            </a:r>
          </a:p>
          <a:p>
            <a:pPr marL="596646" indent="-514350">
              <a:buFont typeface="+mj-lt"/>
              <a:buAutoNum type="arabicPeriod"/>
            </a:pPr>
            <a:r>
              <a:rPr lang="en-US" dirty="0"/>
              <a:t>Be fair and simple;</a:t>
            </a:r>
          </a:p>
          <a:p>
            <a:pPr marL="596646" indent="-514350">
              <a:buFont typeface="+mj-lt"/>
              <a:buAutoNum type="arabicPeriod"/>
            </a:pPr>
            <a:r>
              <a:rPr lang="en-US" dirty="0"/>
              <a:t>Permit both the union and individual employee to file grievances; and</a:t>
            </a:r>
          </a:p>
          <a:p>
            <a:pPr marL="596646" indent="-514350">
              <a:buFont typeface="+mj-lt"/>
              <a:buAutoNum type="arabicPeriod"/>
            </a:pPr>
            <a:r>
              <a:rPr lang="en-US" dirty="0"/>
              <a:t>Provide an opportunity for arbitration of disputes submitted by either the union or agency</a:t>
            </a:r>
          </a:p>
          <a:p>
            <a:pPr marL="596646"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8F2C20AE-E90C-42B6-BC42-2B7156BBF55C}"/>
              </a:ext>
            </a:extLst>
          </p:cNvPr>
          <p:cNvSpPr>
            <a:spLocks noGrp="1"/>
          </p:cNvSpPr>
          <p:nvPr>
            <p:ph type="sldNum" sz="quarter" idx="12"/>
          </p:nvPr>
        </p:nvSpPr>
        <p:spPr/>
        <p:txBody>
          <a:bodyPr/>
          <a:lstStyle/>
          <a:p>
            <a:fld id="{50BCA7E3-3427-411D-BFFC-4C4B3BE9D1C1}" type="slidenum">
              <a:rPr lang="en-US" smtClean="0"/>
              <a:pPr/>
              <a:t>5</a:t>
            </a:fld>
            <a:endParaRPr lang="en-US" dirty="0"/>
          </a:p>
        </p:txBody>
      </p:sp>
    </p:spTree>
    <p:extLst>
      <p:ext uri="{BB962C8B-B14F-4D97-AF65-F5344CB8AC3E}">
        <p14:creationId xmlns:p14="http://schemas.microsoft.com/office/powerpoint/2010/main" val="482391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85C62-CF03-43E3-B2A6-EACC13B09550}"/>
              </a:ext>
            </a:extLst>
          </p:cNvPr>
          <p:cNvSpPr>
            <a:spLocks noGrp="1"/>
          </p:cNvSpPr>
          <p:nvPr>
            <p:ph type="title"/>
          </p:nvPr>
        </p:nvSpPr>
        <p:spPr/>
        <p:txBody>
          <a:bodyPr>
            <a:normAutofit fontScale="90000"/>
          </a:bodyPr>
          <a:lstStyle/>
          <a:p>
            <a:r>
              <a:rPr lang="en-US" dirty="0"/>
              <a:t>Union Grievance vs. Individual Grievance</a:t>
            </a:r>
          </a:p>
        </p:txBody>
      </p:sp>
      <p:sp>
        <p:nvSpPr>
          <p:cNvPr id="3" name="Content Placeholder 2">
            <a:extLst>
              <a:ext uri="{FF2B5EF4-FFF2-40B4-BE49-F238E27FC236}">
                <a16:creationId xmlns:a16="http://schemas.microsoft.com/office/drawing/2014/main" id="{4A67543B-8679-4DA0-8C04-38460CF172D8}"/>
              </a:ext>
            </a:extLst>
          </p:cNvPr>
          <p:cNvSpPr>
            <a:spLocks noGrp="1"/>
          </p:cNvSpPr>
          <p:nvPr>
            <p:ph idx="1"/>
          </p:nvPr>
        </p:nvSpPr>
        <p:spPr/>
        <p:txBody>
          <a:bodyPr/>
          <a:lstStyle/>
          <a:p>
            <a:r>
              <a:rPr lang="en-US" dirty="0"/>
              <a:t>What’s the difference?</a:t>
            </a:r>
          </a:p>
          <a:p>
            <a:r>
              <a:rPr lang="en-US" dirty="0"/>
              <a:t>Why?</a:t>
            </a:r>
          </a:p>
          <a:p>
            <a:r>
              <a:rPr lang="en-US" dirty="0"/>
              <a:t>What are the advantages?</a:t>
            </a:r>
          </a:p>
          <a:p>
            <a:r>
              <a:rPr lang="en-US" dirty="0"/>
              <a:t>Contractual provisions on similar cases</a:t>
            </a:r>
          </a:p>
          <a:p>
            <a:r>
              <a:rPr lang="en-US" dirty="0"/>
              <a:t>Representative Grievances</a:t>
            </a:r>
          </a:p>
        </p:txBody>
      </p:sp>
      <p:pic>
        <p:nvPicPr>
          <p:cNvPr id="4" name="Graphic 3" descr="Group of people outline">
            <a:extLst>
              <a:ext uri="{FF2B5EF4-FFF2-40B4-BE49-F238E27FC236}">
                <a16:creationId xmlns:a16="http://schemas.microsoft.com/office/drawing/2014/main" id="{7D039B37-9AA4-43AF-8C81-5D06409ABE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09800" y="4648200"/>
            <a:ext cx="1752600" cy="1752600"/>
          </a:xfrm>
          <a:prstGeom prst="rect">
            <a:avLst/>
          </a:prstGeom>
        </p:spPr>
      </p:pic>
      <p:pic>
        <p:nvPicPr>
          <p:cNvPr id="6" name="Graphic 5" descr="Confused person outline">
            <a:extLst>
              <a:ext uri="{FF2B5EF4-FFF2-40B4-BE49-F238E27FC236}">
                <a16:creationId xmlns:a16="http://schemas.microsoft.com/office/drawing/2014/main" id="{7B433B12-CFD3-4D75-9B53-84F76747F6E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67400" y="5067300"/>
            <a:ext cx="914400" cy="914400"/>
          </a:xfrm>
          <a:prstGeom prst="rect">
            <a:avLst/>
          </a:prstGeom>
        </p:spPr>
      </p:pic>
      <p:sp>
        <p:nvSpPr>
          <p:cNvPr id="7" name="TextBox 6">
            <a:extLst>
              <a:ext uri="{FF2B5EF4-FFF2-40B4-BE49-F238E27FC236}">
                <a16:creationId xmlns:a16="http://schemas.microsoft.com/office/drawing/2014/main" id="{E10032B5-B50B-488C-91F3-3D2A9C4AFC92}"/>
              </a:ext>
            </a:extLst>
          </p:cNvPr>
          <p:cNvSpPr txBox="1"/>
          <p:nvPr/>
        </p:nvSpPr>
        <p:spPr>
          <a:xfrm>
            <a:off x="4600194" y="5262771"/>
            <a:ext cx="876300" cy="707886"/>
          </a:xfrm>
          <a:prstGeom prst="rect">
            <a:avLst/>
          </a:prstGeom>
          <a:noFill/>
        </p:spPr>
        <p:txBody>
          <a:bodyPr wrap="square" rtlCol="0">
            <a:spAutoFit/>
          </a:bodyPr>
          <a:lstStyle/>
          <a:p>
            <a:r>
              <a:rPr lang="en-US" sz="4000" dirty="0"/>
              <a:t>VS.</a:t>
            </a:r>
          </a:p>
        </p:txBody>
      </p:sp>
      <p:sp>
        <p:nvSpPr>
          <p:cNvPr id="8" name="Slide Number Placeholder 7">
            <a:extLst>
              <a:ext uri="{FF2B5EF4-FFF2-40B4-BE49-F238E27FC236}">
                <a16:creationId xmlns:a16="http://schemas.microsoft.com/office/drawing/2014/main" id="{ED93CD36-D30B-472F-900C-30C1A818BA2E}"/>
              </a:ext>
            </a:extLst>
          </p:cNvPr>
          <p:cNvSpPr>
            <a:spLocks noGrp="1"/>
          </p:cNvSpPr>
          <p:nvPr>
            <p:ph type="sldNum" sz="quarter" idx="12"/>
          </p:nvPr>
        </p:nvSpPr>
        <p:spPr/>
        <p:txBody>
          <a:bodyPr/>
          <a:lstStyle/>
          <a:p>
            <a:fld id="{50BCA7E3-3427-411D-BFFC-4C4B3BE9D1C1}" type="slidenum">
              <a:rPr lang="en-US" smtClean="0"/>
              <a:pPr/>
              <a:t>6</a:t>
            </a:fld>
            <a:endParaRPr lang="en-US" dirty="0"/>
          </a:p>
        </p:txBody>
      </p:sp>
    </p:spTree>
    <p:extLst>
      <p:ext uri="{BB962C8B-B14F-4D97-AF65-F5344CB8AC3E}">
        <p14:creationId xmlns:p14="http://schemas.microsoft.com/office/powerpoint/2010/main" val="199593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47DA0-AE93-4186-A66B-30820E2B95C5}"/>
              </a:ext>
            </a:extLst>
          </p:cNvPr>
          <p:cNvSpPr>
            <a:spLocks noGrp="1"/>
          </p:cNvSpPr>
          <p:nvPr>
            <p:ph type="title"/>
          </p:nvPr>
        </p:nvSpPr>
        <p:spPr/>
        <p:txBody>
          <a:bodyPr/>
          <a:lstStyle/>
          <a:p>
            <a:r>
              <a:rPr lang="en-US" dirty="0"/>
              <a:t>Duty of Fair Representation</a:t>
            </a:r>
          </a:p>
        </p:txBody>
      </p:sp>
      <p:sp>
        <p:nvSpPr>
          <p:cNvPr id="3" name="Content Placeholder 2">
            <a:extLst>
              <a:ext uri="{FF2B5EF4-FFF2-40B4-BE49-F238E27FC236}">
                <a16:creationId xmlns:a16="http://schemas.microsoft.com/office/drawing/2014/main" id="{E77DF39C-0384-46C2-B1B7-3CF7AB8970E4}"/>
              </a:ext>
            </a:extLst>
          </p:cNvPr>
          <p:cNvSpPr>
            <a:spLocks noGrp="1"/>
          </p:cNvSpPr>
          <p:nvPr>
            <p:ph idx="1"/>
          </p:nvPr>
        </p:nvSpPr>
        <p:spPr/>
        <p:txBody>
          <a:bodyPr/>
          <a:lstStyle/>
          <a:p>
            <a:r>
              <a:rPr lang="en-US" dirty="0"/>
              <a:t>A union’s statutory duty to represent the interests of ALL bargaining unit employees</a:t>
            </a:r>
          </a:p>
          <a:p>
            <a:r>
              <a:rPr lang="en-US" dirty="0"/>
              <a:t>A union is “responsible for representing the interests of all employees in the unit it represents without discrimination and without regard to labor organization membership” 5 U.S.C. 7114(a)(1)</a:t>
            </a:r>
          </a:p>
        </p:txBody>
      </p:sp>
      <p:sp>
        <p:nvSpPr>
          <p:cNvPr id="4" name="Slide Number Placeholder 3">
            <a:extLst>
              <a:ext uri="{FF2B5EF4-FFF2-40B4-BE49-F238E27FC236}">
                <a16:creationId xmlns:a16="http://schemas.microsoft.com/office/drawing/2014/main" id="{727C8B43-14F4-487C-A214-37F877E48F03}"/>
              </a:ext>
            </a:extLst>
          </p:cNvPr>
          <p:cNvSpPr>
            <a:spLocks noGrp="1"/>
          </p:cNvSpPr>
          <p:nvPr>
            <p:ph type="sldNum" sz="quarter" idx="12"/>
          </p:nvPr>
        </p:nvSpPr>
        <p:spPr/>
        <p:txBody>
          <a:bodyPr/>
          <a:lstStyle/>
          <a:p>
            <a:fld id="{50BCA7E3-3427-411D-BFFC-4C4B3BE9D1C1}" type="slidenum">
              <a:rPr lang="en-US" smtClean="0"/>
              <a:pPr/>
              <a:t>7</a:t>
            </a:fld>
            <a:endParaRPr lang="en-US" dirty="0"/>
          </a:p>
        </p:txBody>
      </p:sp>
    </p:spTree>
    <p:extLst>
      <p:ext uri="{BB962C8B-B14F-4D97-AF65-F5344CB8AC3E}">
        <p14:creationId xmlns:p14="http://schemas.microsoft.com/office/powerpoint/2010/main" val="688969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4E9-FD25-408D-B18A-92A00C7B472A}"/>
              </a:ext>
            </a:extLst>
          </p:cNvPr>
          <p:cNvSpPr>
            <a:spLocks noGrp="1"/>
          </p:cNvSpPr>
          <p:nvPr>
            <p:ph type="title"/>
          </p:nvPr>
        </p:nvSpPr>
        <p:spPr>
          <a:xfrm>
            <a:off x="1435608" y="274638"/>
            <a:ext cx="7498080" cy="1935162"/>
          </a:xfrm>
        </p:spPr>
        <p:txBody>
          <a:bodyPr>
            <a:normAutofit fontScale="90000"/>
          </a:bodyPr>
          <a:lstStyle/>
          <a:p>
            <a:r>
              <a:rPr lang="en-US" dirty="0"/>
              <a:t>What is the difference between federal employment law contracts vs. private industry contracts?</a:t>
            </a:r>
          </a:p>
        </p:txBody>
      </p:sp>
      <p:sp>
        <p:nvSpPr>
          <p:cNvPr id="3" name="Content Placeholder 2">
            <a:extLst>
              <a:ext uri="{FF2B5EF4-FFF2-40B4-BE49-F238E27FC236}">
                <a16:creationId xmlns:a16="http://schemas.microsoft.com/office/drawing/2014/main" id="{7990834A-7503-435F-9F95-DF1D3C848241}"/>
              </a:ext>
            </a:extLst>
          </p:cNvPr>
          <p:cNvSpPr>
            <a:spLocks noGrp="1"/>
          </p:cNvSpPr>
          <p:nvPr>
            <p:ph idx="1"/>
          </p:nvPr>
        </p:nvSpPr>
        <p:spPr>
          <a:xfrm>
            <a:off x="1295400" y="2286000"/>
            <a:ext cx="7638288" cy="3962400"/>
          </a:xfrm>
        </p:spPr>
        <p:txBody>
          <a:bodyPr>
            <a:normAutofit/>
          </a:bodyPr>
          <a:lstStyle/>
          <a:p>
            <a:r>
              <a:rPr lang="en-US" dirty="0"/>
              <a:t>Unlike private industry contracts, a  federal collective bargaining agreement incorporates all laws, rules, and regulations</a:t>
            </a:r>
          </a:p>
          <a:p>
            <a:pPr marL="82296" indent="0">
              <a:buNone/>
            </a:pPr>
            <a:endParaRPr lang="en-US" dirty="0"/>
          </a:p>
        </p:txBody>
      </p:sp>
      <p:sp>
        <p:nvSpPr>
          <p:cNvPr id="4" name="Slide Number Placeholder 3">
            <a:extLst>
              <a:ext uri="{FF2B5EF4-FFF2-40B4-BE49-F238E27FC236}">
                <a16:creationId xmlns:a16="http://schemas.microsoft.com/office/drawing/2014/main" id="{532352B0-7B8F-46AD-95D1-57A891CDC294}"/>
              </a:ext>
            </a:extLst>
          </p:cNvPr>
          <p:cNvSpPr>
            <a:spLocks noGrp="1"/>
          </p:cNvSpPr>
          <p:nvPr>
            <p:ph type="sldNum" sz="quarter" idx="12"/>
          </p:nvPr>
        </p:nvSpPr>
        <p:spPr/>
        <p:txBody>
          <a:bodyPr/>
          <a:lstStyle/>
          <a:p>
            <a:fld id="{50BCA7E3-3427-411D-BFFC-4C4B3BE9D1C1}" type="slidenum">
              <a:rPr lang="en-US" smtClean="0"/>
              <a:pPr/>
              <a:t>8</a:t>
            </a:fld>
            <a:endParaRPr lang="en-US" dirty="0"/>
          </a:p>
        </p:txBody>
      </p:sp>
    </p:spTree>
    <p:extLst>
      <p:ext uri="{BB962C8B-B14F-4D97-AF65-F5344CB8AC3E}">
        <p14:creationId xmlns:p14="http://schemas.microsoft.com/office/powerpoint/2010/main" val="29088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56F680-FE13-4D71-96F8-C2F6430F770E}"/>
              </a:ext>
            </a:extLst>
          </p:cNvPr>
          <p:cNvSpPr>
            <a:spLocks noGrp="1"/>
          </p:cNvSpPr>
          <p:nvPr>
            <p:ph idx="1"/>
          </p:nvPr>
        </p:nvSpPr>
        <p:spPr>
          <a:xfrm>
            <a:off x="1435608" y="228600"/>
            <a:ext cx="7498080" cy="6019800"/>
          </a:xfrm>
        </p:spPr>
        <p:txBody>
          <a:bodyPr/>
          <a:lstStyle/>
          <a:p>
            <a:pPr marL="82296" indent="0" algn="ctr">
              <a:buNone/>
            </a:pPr>
            <a:endParaRPr lang="en-US" dirty="0"/>
          </a:p>
          <a:p>
            <a:pPr marL="82296" indent="0" algn="ctr">
              <a:buNone/>
            </a:pPr>
            <a:endParaRPr lang="en-US" dirty="0"/>
          </a:p>
          <a:p>
            <a:pPr marL="82296" indent="0" algn="ctr">
              <a:buNone/>
            </a:pPr>
            <a:endParaRPr lang="en-US" dirty="0"/>
          </a:p>
          <a:p>
            <a:pPr marL="82296" indent="0" algn="ctr">
              <a:buNone/>
            </a:pPr>
            <a:r>
              <a:rPr lang="en-US" dirty="0"/>
              <a:t>Did you know that probably 75% or more of your CBA is nothing more than a repeat of the Code of Federal Regulations?</a:t>
            </a:r>
          </a:p>
          <a:p>
            <a:endParaRPr lang="en-US" dirty="0"/>
          </a:p>
        </p:txBody>
      </p:sp>
      <p:sp>
        <p:nvSpPr>
          <p:cNvPr id="4" name="Slide Number Placeholder 3">
            <a:extLst>
              <a:ext uri="{FF2B5EF4-FFF2-40B4-BE49-F238E27FC236}">
                <a16:creationId xmlns:a16="http://schemas.microsoft.com/office/drawing/2014/main" id="{7D84A6C0-FF04-451A-B271-24A97FD98416}"/>
              </a:ext>
            </a:extLst>
          </p:cNvPr>
          <p:cNvSpPr>
            <a:spLocks noGrp="1"/>
          </p:cNvSpPr>
          <p:nvPr>
            <p:ph type="sldNum" sz="quarter" idx="12"/>
          </p:nvPr>
        </p:nvSpPr>
        <p:spPr/>
        <p:txBody>
          <a:bodyPr/>
          <a:lstStyle/>
          <a:p>
            <a:fld id="{50BCA7E3-3427-411D-BFFC-4C4B3BE9D1C1}" type="slidenum">
              <a:rPr lang="en-US" smtClean="0"/>
              <a:pPr/>
              <a:t>9</a:t>
            </a:fld>
            <a:endParaRPr lang="en-US" dirty="0"/>
          </a:p>
        </p:txBody>
      </p:sp>
    </p:spTree>
    <p:extLst>
      <p:ext uri="{BB962C8B-B14F-4D97-AF65-F5344CB8AC3E}">
        <p14:creationId xmlns:p14="http://schemas.microsoft.com/office/powerpoint/2010/main" val="806795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2912</TotalTime>
  <Words>2406</Words>
  <Application>Microsoft Office PowerPoint</Application>
  <PresentationFormat>On-screen Show (4:3)</PresentationFormat>
  <Paragraphs>279</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Gill Sans MT</vt:lpstr>
      <vt:lpstr>Verdana</vt:lpstr>
      <vt:lpstr>Wingdings 2</vt:lpstr>
      <vt:lpstr>Solstice</vt:lpstr>
      <vt:lpstr>Union Grievances</vt:lpstr>
      <vt:lpstr>Union Grievances:   Top Considerations</vt:lpstr>
      <vt:lpstr>What is a Grievance?</vt:lpstr>
      <vt:lpstr>What is a Union Grievance?</vt:lpstr>
      <vt:lpstr>Collective Bargaining Agreements</vt:lpstr>
      <vt:lpstr>Union Grievance vs. Individual Grievance</vt:lpstr>
      <vt:lpstr>Duty of Fair Representation</vt:lpstr>
      <vt:lpstr>What is the difference between federal employment law contracts vs. private industry contracts?</vt:lpstr>
      <vt:lpstr>PowerPoint Presentation</vt:lpstr>
      <vt:lpstr>Contract Exemptions</vt:lpstr>
      <vt:lpstr>Stick to the Time Frames</vt:lpstr>
      <vt:lpstr>Warning on Grievance Steps </vt:lpstr>
      <vt:lpstr>FOLLOW THE STEPS!</vt:lpstr>
      <vt:lpstr>WARNING</vt:lpstr>
      <vt:lpstr>What are the advantages of a grievance over MSPB and EEO?</vt:lpstr>
      <vt:lpstr>Comparing Success Rates in Forums</vt:lpstr>
      <vt:lpstr>So why do so many union reps and BUEs go to the EEO?</vt:lpstr>
      <vt:lpstr>Why are Grievances Better than EEO from an Evidentiary Standpoint?</vt:lpstr>
      <vt:lpstr>Burdens of Proof</vt:lpstr>
      <vt:lpstr>Toolkit for Union Reps</vt:lpstr>
      <vt:lpstr>Weingarten Rights</vt:lpstr>
      <vt:lpstr>Garrity Warning</vt:lpstr>
      <vt:lpstr>Kalkines Warning</vt:lpstr>
      <vt:lpstr>Unfair Labor Practices</vt:lpstr>
      <vt:lpstr>5 U.S.C. § 7116</vt:lpstr>
      <vt:lpstr>5 U.S.C. § 7116 (cont…)</vt:lpstr>
      <vt:lpstr>ULP Process</vt:lpstr>
      <vt:lpstr>Why are ULPs significant to Grievances?</vt:lpstr>
      <vt:lpstr>Disciplinary Actions</vt:lpstr>
      <vt:lpstr>Example of Letting your Completely Innocent Client Speak</vt:lpstr>
      <vt:lpstr>Example continued…</vt:lpstr>
      <vt:lpstr>Instead…</vt:lpstr>
      <vt:lpstr>PowerPoint Presentation</vt:lpstr>
      <vt:lpstr>Example 1: </vt:lpstr>
      <vt:lpstr>What is wrong with the grievance?</vt:lpstr>
      <vt:lpstr>What is wrong with the relief requested?</vt:lpstr>
      <vt:lpstr>TRICK OF THE TRADE</vt:lpstr>
      <vt:lpstr>TRICK OF THE TRADE</vt:lpstr>
      <vt:lpstr>Example 2: </vt:lpstr>
      <vt:lpstr>What to consider?</vt:lpstr>
      <vt:lpstr>Overtime Roster</vt:lpstr>
      <vt:lpstr>What do you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Employment Law Overview</dc:title>
  <dc:creator>Allison Barger</dc:creator>
  <cp:lastModifiedBy>Cameron Bonney</cp:lastModifiedBy>
  <cp:revision>131</cp:revision>
  <cp:lastPrinted>2021-02-05T19:52:45Z</cp:lastPrinted>
  <dcterms:created xsi:type="dcterms:W3CDTF">2014-11-10T18:30:45Z</dcterms:created>
  <dcterms:modified xsi:type="dcterms:W3CDTF">2021-02-24T15:28:15Z</dcterms:modified>
</cp:coreProperties>
</file>