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56" r:id="rId2"/>
    <p:sldId id="311" r:id="rId3"/>
    <p:sldId id="334" r:id="rId4"/>
    <p:sldId id="314" r:id="rId5"/>
    <p:sldId id="315" r:id="rId6"/>
    <p:sldId id="316" r:id="rId7"/>
    <p:sldId id="320" r:id="rId8"/>
    <p:sldId id="321" r:id="rId9"/>
    <p:sldId id="322" r:id="rId10"/>
    <p:sldId id="338" r:id="rId11"/>
    <p:sldId id="326" r:id="rId12"/>
    <p:sldId id="323" r:id="rId13"/>
    <p:sldId id="335" r:id="rId14"/>
    <p:sldId id="325" r:id="rId15"/>
    <p:sldId id="324" r:id="rId16"/>
    <p:sldId id="285" r:id="rId17"/>
    <p:sldId id="336" r:id="rId18"/>
    <p:sldId id="282" r:id="rId19"/>
    <p:sldId id="300" r:id="rId20"/>
    <p:sldId id="301" r:id="rId2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4673" autoAdjust="0"/>
  </p:normalViewPr>
  <p:slideViewPr>
    <p:cSldViewPr>
      <p:cViewPr varScale="1">
        <p:scale>
          <a:sx n="81" d="100"/>
          <a:sy n="81" d="100"/>
        </p:scale>
        <p:origin x="1493" y="67"/>
      </p:cViewPr>
      <p:guideLst>
        <p:guide orient="horz" pos="2160"/>
        <p:guide pos="2880"/>
      </p:guideLst>
    </p:cSldViewPr>
  </p:slideViewPr>
  <p:outlineViewPr>
    <p:cViewPr>
      <p:scale>
        <a:sx n="33" d="100"/>
        <a:sy n="33" d="100"/>
      </p:scale>
      <p:origin x="0" y="15163"/>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ison Eddy" userId="2b0c754c-67cb-416d-8ca5-651014957b36" providerId="ADAL" clId="{0A92CADF-47A2-455E-ACDF-81C02E853A8F}"/>
    <pc:docChg chg="custSel delSld modSld sldOrd">
      <pc:chgData name="Allison Eddy" userId="2b0c754c-67cb-416d-8ca5-651014957b36" providerId="ADAL" clId="{0A92CADF-47A2-455E-ACDF-81C02E853A8F}" dt="2021-02-24T21:17:40.175" v="554" actId="20577"/>
      <pc:docMkLst>
        <pc:docMk/>
      </pc:docMkLst>
      <pc:sldChg chg="del">
        <pc:chgData name="Allison Eddy" userId="2b0c754c-67cb-416d-8ca5-651014957b36" providerId="ADAL" clId="{0A92CADF-47A2-455E-ACDF-81C02E853A8F}" dt="2021-02-24T20:55:22.481" v="2" actId="47"/>
        <pc:sldMkLst>
          <pc:docMk/>
          <pc:sldMk cId="0" sldId="299"/>
        </pc:sldMkLst>
      </pc:sldChg>
      <pc:sldChg chg="modSp mod">
        <pc:chgData name="Allison Eddy" userId="2b0c754c-67cb-416d-8ca5-651014957b36" providerId="ADAL" clId="{0A92CADF-47A2-455E-ACDF-81C02E853A8F}" dt="2021-02-24T21:00:33.094" v="442" actId="20577"/>
        <pc:sldMkLst>
          <pc:docMk/>
          <pc:sldMk cId="0" sldId="300"/>
        </pc:sldMkLst>
        <pc:spChg chg="mod">
          <ac:chgData name="Allison Eddy" userId="2b0c754c-67cb-416d-8ca5-651014957b36" providerId="ADAL" clId="{0A92CADF-47A2-455E-ACDF-81C02E853A8F}" dt="2021-02-24T21:00:33.094" v="442" actId="20577"/>
          <ac:spMkLst>
            <pc:docMk/>
            <pc:sldMk cId="0" sldId="300"/>
            <ac:spMk id="3" creationId="{00000000-0000-0000-0000-000000000000}"/>
          </ac:spMkLst>
        </pc:spChg>
      </pc:sldChg>
      <pc:sldChg chg="ord">
        <pc:chgData name="Allison Eddy" userId="2b0c754c-67cb-416d-8ca5-651014957b36" providerId="ADAL" clId="{0A92CADF-47A2-455E-ACDF-81C02E853A8F}" dt="2021-02-24T20:54:32.115" v="1"/>
        <pc:sldMkLst>
          <pc:docMk/>
          <pc:sldMk cId="0" sldId="301"/>
        </pc:sldMkLst>
      </pc:sldChg>
      <pc:sldChg chg="del">
        <pc:chgData name="Allison Eddy" userId="2b0c754c-67cb-416d-8ca5-651014957b36" providerId="ADAL" clId="{0A92CADF-47A2-455E-ACDF-81C02E853A8F}" dt="2021-02-24T20:56:34.068" v="4" actId="47"/>
        <pc:sldMkLst>
          <pc:docMk/>
          <pc:sldMk cId="0" sldId="302"/>
        </pc:sldMkLst>
      </pc:sldChg>
      <pc:sldChg chg="del">
        <pc:chgData name="Allison Eddy" userId="2b0c754c-67cb-416d-8ca5-651014957b36" providerId="ADAL" clId="{0A92CADF-47A2-455E-ACDF-81C02E853A8F}" dt="2021-02-24T21:03:21.178" v="443" actId="47"/>
        <pc:sldMkLst>
          <pc:docMk/>
          <pc:sldMk cId="0" sldId="317"/>
        </pc:sldMkLst>
      </pc:sldChg>
      <pc:sldChg chg="modSp del mod ord">
        <pc:chgData name="Allison Eddy" userId="2b0c754c-67cb-416d-8ca5-651014957b36" providerId="ADAL" clId="{0A92CADF-47A2-455E-ACDF-81C02E853A8F}" dt="2021-02-24T21:07:46.451" v="533" actId="47"/>
        <pc:sldMkLst>
          <pc:docMk/>
          <pc:sldMk cId="0" sldId="318"/>
        </pc:sldMkLst>
        <pc:spChg chg="mod">
          <ac:chgData name="Allison Eddy" userId="2b0c754c-67cb-416d-8ca5-651014957b36" providerId="ADAL" clId="{0A92CADF-47A2-455E-ACDF-81C02E853A8F}" dt="2021-02-24T21:07:03.975" v="532" actId="20577"/>
          <ac:spMkLst>
            <pc:docMk/>
            <pc:sldMk cId="0" sldId="318"/>
            <ac:spMk id="2" creationId="{00000000-0000-0000-0000-000000000000}"/>
          </ac:spMkLst>
        </pc:spChg>
      </pc:sldChg>
      <pc:sldChg chg="modSp mod">
        <pc:chgData name="Allison Eddy" userId="2b0c754c-67cb-416d-8ca5-651014957b36" providerId="ADAL" clId="{0A92CADF-47A2-455E-ACDF-81C02E853A8F}" dt="2021-02-24T21:17:40.175" v="554" actId="20577"/>
        <pc:sldMkLst>
          <pc:docMk/>
          <pc:sldMk cId="0" sldId="325"/>
        </pc:sldMkLst>
        <pc:spChg chg="mod">
          <ac:chgData name="Allison Eddy" userId="2b0c754c-67cb-416d-8ca5-651014957b36" providerId="ADAL" clId="{0A92CADF-47A2-455E-ACDF-81C02E853A8F}" dt="2021-02-24T21:17:40.175" v="554" actId="20577"/>
          <ac:spMkLst>
            <pc:docMk/>
            <pc:sldMk cId="0" sldId="325"/>
            <ac:spMk id="3" creationId="{00000000-0000-0000-0000-000000000000}"/>
          </ac:spMkLst>
        </pc:spChg>
      </pc:sldChg>
      <pc:sldChg chg="del">
        <pc:chgData name="Allison Eddy" userId="2b0c754c-67cb-416d-8ca5-651014957b36" providerId="ADAL" clId="{0A92CADF-47A2-455E-ACDF-81C02E853A8F}" dt="2021-02-24T20:55:25.871" v="3" actId="47"/>
        <pc:sldMkLst>
          <pc:docMk/>
          <pc:sldMk cId="0" sldId="33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C3C1E41E-1F71-423E-A768-C6C3B68D41EF}" type="datetimeFigureOut">
              <a:rPr lang="en-US" smtClean="0"/>
              <a:pPr/>
              <a:t>2/24/2021</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BA8380A9-0816-43EB-B9C6-3C4C06C08D6D}" type="slidenum">
              <a:rPr lang="en-US" smtClean="0"/>
              <a:pPr/>
              <a:t>‹#›</a:t>
            </a:fld>
            <a:endParaRPr lang="en-US"/>
          </a:p>
        </p:txBody>
      </p:sp>
    </p:spTree>
    <p:extLst>
      <p:ext uri="{BB962C8B-B14F-4D97-AF65-F5344CB8AC3E}">
        <p14:creationId xmlns:p14="http://schemas.microsoft.com/office/powerpoint/2010/main" val="363599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4011" y="0"/>
            <a:ext cx="3169920" cy="480060"/>
          </a:xfrm>
          <a:prstGeom prst="rect">
            <a:avLst/>
          </a:prstGeom>
        </p:spPr>
        <p:txBody>
          <a:bodyPr vert="horz" lIns="96661" tIns="48331" rIns="96661" bIns="48331" rtlCol="0"/>
          <a:lstStyle>
            <a:lvl1pPr algn="r">
              <a:defRPr sz="1300"/>
            </a:lvl1pPr>
          </a:lstStyle>
          <a:p>
            <a:fld id="{0C4B6D59-0171-427D-8A4E-1B165F42EE87}" type="datetimeFigureOut">
              <a:rPr lang="en-US" smtClean="0"/>
              <a:pPr/>
              <a:t>2/24/2021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8918"/>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4011" y="9118918"/>
            <a:ext cx="3169920" cy="480060"/>
          </a:xfrm>
          <a:prstGeom prst="rect">
            <a:avLst/>
          </a:prstGeom>
        </p:spPr>
        <p:txBody>
          <a:bodyPr vert="horz" lIns="96661" tIns="48331" rIns="96661" bIns="48331" rtlCol="0" anchor="b"/>
          <a:lstStyle>
            <a:lvl1pPr algn="r">
              <a:defRPr sz="1300"/>
            </a:lvl1pPr>
          </a:lstStyle>
          <a:p>
            <a:fld id="{6B5AD4B0-0A54-4D74-B2D1-EA820771437D}" type="slidenum">
              <a:rPr lang="en-US" smtClean="0"/>
              <a:pPr/>
              <a:t>‹#›</a:t>
            </a:fld>
            <a:endParaRPr lang="en-US"/>
          </a:p>
        </p:txBody>
      </p:sp>
    </p:spTree>
    <p:extLst>
      <p:ext uri="{BB962C8B-B14F-4D97-AF65-F5344CB8AC3E}">
        <p14:creationId xmlns:p14="http://schemas.microsoft.com/office/powerpoint/2010/main" val="22941930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5AD4B0-0A54-4D74-B2D1-EA820771437D}" type="slidenum">
              <a:rPr lang="en-US" smtClean="0"/>
              <a:pPr/>
              <a:t>1</a:t>
            </a:fld>
            <a:endParaRPr lang="en-US"/>
          </a:p>
        </p:txBody>
      </p:sp>
    </p:spTree>
    <p:extLst>
      <p:ext uri="{BB962C8B-B14F-4D97-AF65-F5344CB8AC3E}">
        <p14:creationId xmlns:p14="http://schemas.microsoft.com/office/powerpoint/2010/main" val="1102909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F21517E5-A015-49E6-976B-606037038E61}" type="datetimeFigureOut">
              <a:rPr lang="en-US" smtClean="0"/>
              <a:pPr/>
              <a:t>2/24/2021</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0BCA7E3-3427-411D-BFFC-4C4B3BE9D1C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1517E5-A015-49E6-976B-606037038E61}"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CA7E3-3427-411D-BFFC-4C4B3BE9D1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1517E5-A015-49E6-976B-606037038E61}"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CA7E3-3427-411D-BFFC-4C4B3BE9D1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1517E5-A015-49E6-976B-606037038E61}"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CA7E3-3427-411D-BFFC-4C4B3BE9D1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21517E5-A015-49E6-976B-606037038E61}"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CA7E3-3427-411D-BFFC-4C4B3BE9D1C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21517E5-A015-49E6-976B-606037038E61}"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CA7E3-3427-411D-BFFC-4C4B3BE9D1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21517E5-A015-49E6-976B-606037038E61}" type="datetimeFigureOut">
              <a:rPr lang="en-US" smtClean="0"/>
              <a:pPr/>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BCA7E3-3427-411D-BFFC-4C4B3BE9D1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1517E5-A015-49E6-976B-606037038E61}" type="datetimeFigureOut">
              <a:rPr lang="en-US" smtClean="0"/>
              <a:pPr/>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BCA7E3-3427-411D-BFFC-4C4B3BE9D1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F21517E5-A015-49E6-976B-606037038E61}" type="datetimeFigureOut">
              <a:rPr lang="en-US" smtClean="0"/>
              <a:pPr/>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BCA7E3-3427-411D-BFFC-4C4B3BE9D1C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21517E5-A015-49E6-976B-606037038E61}"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CA7E3-3427-411D-BFFC-4C4B3BE9D1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F21517E5-A015-49E6-976B-606037038E61}"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CA7E3-3427-411D-BFFC-4C4B3BE9D1C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tileRect/>
        </a:gra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21517E5-A015-49E6-976B-606037038E61}" type="datetimeFigureOut">
              <a:rPr lang="en-US" smtClean="0"/>
              <a:pPr/>
              <a:t>2/24/2021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0BCA7E3-3427-411D-BFFC-4C4B3BE9D1C1}"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aofedlaw.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askjan.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Federal Employment</a:t>
            </a:r>
            <a:br>
              <a:rPr lang="en-US" dirty="0"/>
            </a:br>
            <a:r>
              <a:rPr lang="en-US" dirty="0"/>
              <a:t>EEO Complaints</a:t>
            </a:r>
          </a:p>
        </p:txBody>
      </p:sp>
      <p:sp>
        <p:nvSpPr>
          <p:cNvPr id="3" name="Subtitle 2"/>
          <p:cNvSpPr>
            <a:spLocks noGrp="1"/>
          </p:cNvSpPr>
          <p:nvPr>
            <p:ph type="subTitle" idx="1"/>
          </p:nvPr>
        </p:nvSpPr>
        <p:spPr>
          <a:xfrm>
            <a:off x="1432560" y="1850064"/>
            <a:ext cx="7406640" cy="3636336"/>
          </a:xfrm>
        </p:spPr>
        <p:txBody>
          <a:bodyPr>
            <a:normAutofit lnSpcReduction="10000"/>
          </a:bodyPr>
          <a:lstStyle/>
          <a:p>
            <a:endParaRPr lang="en-US" dirty="0"/>
          </a:p>
          <a:p>
            <a:r>
              <a:rPr lang="en-US" dirty="0"/>
              <a:t>Bonney,  Allenberg, O’Reilly, &amp; Eddy, P.C.</a:t>
            </a:r>
          </a:p>
          <a:p>
            <a:r>
              <a:rPr lang="en-US" dirty="0"/>
              <a:t>4854 </a:t>
            </a:r>
            <a:r>
              <a:rPr lang="en-US" dirty="0" err="1"/>
              <a:t>Haygood</a:t>
            </a:r>
            <a:r>
              <a:rPr lang="en-US" dirty="0"/>
              <a:t> Rd., Suite 200</a:t>
            </a:r>
          </a:p>
          <a:p>
            <a:r>
              <a:rPr lang="en-US" dirty="0"/>
              <a:t>Virginia Beach, VA 23455</a:t>
            </a:r>
          </a:p>
          <a:p>
            <a:r>
              <a:rPr lang="en-US" dirty="0"/>
              <a:t>Tel: (757) 460-3477</a:t>
            </a:r>
          </a:p>
          <a:p>
            <a:r>
              <a:rPr lang="en-US" dirty="0"/>
              <a:t>Fax: (757) 460-5387</a:t>
            </a:r>
          </a:p>
          <a:p>
            <a:r>
              <a:rPr lang="en-US" dirty="0"/>
              <a:t>Website: </a:t>
            </a:r>
            <a:r>
              <a:rPr lang="en-US" dirty="0">
                <a:hlinkClick r:id="rId3"/>
              </a:rPr>
              <a:t>http://baofedlaw.com</a:t>
            </a:r>
            <a:r>
              <a:rPr lang="en-US" dirty="0"/>
              <a:t> </a:t>
            </a:r>
          </a:p>
          <a:p>
            <a:r>
              <a:rPr lang="en-US" dirty="0"/>
              <a:t>We are also on Facebook!</a:t>
            </a:r>
          </a:p>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EEO</a:t>
            </a:r>
            <a:r>
              <a:rPr lang="en-US" dirty="0"/>
              <a:t> Complaint Process:</a:t>
            </a:r>
            <a:br>
              <a:rPr lang="en-US" dirty="0"/>
            </a:br>
            <a:r>
              <a:rPr lang="en-US" dirty="0"/>
              <a:t>Formal/Investigation Stage</a:t>
            </a:r>
          </a:p>
        </p:txBody>
      </p:sp>
      <p:sp>
        <p:nvSpPr>
          <p:cNvPr id="3" name="Content Placeholder 2"/>
          <p:cNvSpPr>
            <a:spLocks noGrp="1"/>
          </p:cNvSpPr>
          <p:nvPr>
            <p:ph idx="1"/>
          </p:nvPr>
        </p:nvSpPr>
        <p:spPr/>
        <p:txBody>
          <a:bodyPr>
            <a:normAutofit fontScale="55000" lnSpcReduction="20000"/>
          </a:bodyPr>
          <a:lstStyle/>
          <a:p>
            <a:r>
              <a:rPr lang="en-US" sz="3600" dirty="0"/>
              <a:t>Requesting Witnesses</a:t>
            </a:r>
          </a:p>
          <a:p>
            <a:pPr lvl="1"/>
            <a:r>
              <a:rPr lang="en-US" sz="3100" dirty="0"/>
              <a:t>Complainant can request that the investigator speak to certain witnesses who will support his/her testimony.  The most useful witnesses to request are people who have either first-hand knowledge of the relevant facts of the case, or who have first-hand knowledge of discrimination by the named discriminating official(s) in the case.  </a:t>
            </a:r>
          </a:p>
          <a:p>
            <a:pPr lvl="1"/>
            <a:r>
              <a:rPr lang="en-US" sz="3100" dirty="0"/>
              <a:t>The investigator is not obligated to collect testimony from someone just because they are listed as a witness.</a:t>
            </a:r>
          </a:p>
          <a:p>
            <a:pPr lvl="1"/>
            <a:r>
              <a:rPr lang="en-US" sz="3100" dirty="0"/>
              <a:t>Any testimony collected by investigator from witnesses will be included in the Report of Investigation (ROI).</a:t>
            </a:r>
          </a:p>
          <a:p>
            <a:r>
              <a:rPr lang="en-US" sz="3600" dirty="0"/>
              <a:t>Rebuttal Opportunity</a:t>
            </a:r>
          </a:p>
          <a:p>
            <a:pPr lvl="1"/>
            <a:r>
              <a:rPr lang="en-US" sz="3100" dirty="0"/>
              <a:t>Once the investigator collects testimony from the discriminating official(s), the investigator provides the Complainant with that testimony and allows Complainant to submit a “rebuttal statement.” </a:t>
            </a:r>
          </a:p>
          <a:p>
            <a:pPr lvl="1"/>
            <a:r>
              <a:rPr lang="en-US" sz="3100" dirty="0"/>
              <a:t>Complainant should write a rebuttal statement pointing out the untruths and/or false statements in the discriminating official’s testimony. </a:t>
            </a:r>
          </a:p>
          <a:p>
            <a:pPr lvl="1"/>
            <a:r>
              <a:rPr lang="en-US" sz="3100" dirty="0"/>
              <a:t>Complainant’s rebuttal statement will be included in the Report of Investigation.</a:t>
            </a:r>
          </a:p>
          <a:p>
            <a:endParaRPr lang="en-US" dirty="0"/>
          </a:p>
        </p:txBody>
      </p:sp>
    </p:spTree>
    <p:extLst>
      <p:ext uri="{BB962C8B-B14F-4D97-AF65-F5344CB8AC3E}">
        <p14:creationId xmlns:p14="http://schemas.microsoft.com/office/powerpoint/2010/main" val="365777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EEO Complaint Process: Amendments</a:t>
            </a:r>
          </a:p>
        </p:txBody>
      </p:sp>
      <p:sp>
        <p:nvSpPr>
          <p:cNvPr id="3" name="Content Placeholder 2"/>
          <p:cNvSpPr>
            <a:spLocks noGrp="1"/>
          </p:cNvSpPr>
          <p:nvPr>
            <p:ph idx="1"/>
          </p:nvPr>
        </p:nvSpPr>
        <p:spPr/>
        <p:txBody>
          <a:bodyPr>
            <a:normAutofit fontScale="77500" lnSpcReduction="20000"/>
          </a:bodyPr>
          <a:lstStyle/>
          <a:p>
            <a:r>
              <a:rPr lang="en-US" dirty="0"/>
              <a:t>After initiating an EEO complaint, sometimes an employee will continue to face additional discriminatory actions from the Agency.  Employees have the right to amend their EEO complaints by contacting the EEO counselor with the additional incidents of discrimination.  While amending a complaint is an employee’s right, amendments always lead to delays in the EEO process, allowing the agency to extend their 180-day investigation period to up to 360 days.</a:t>
            </a:r>
          </a:p>
          <a:p>
            <a:r>
              <a:rPr lang="en-US" dirty="0"/>
              <a:t>If you are representing an employee who has already filed a formal complaint of discrimination and wants to amend his/her complaint to add more issues, call the Union attorneys before amending the complaint!!!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EEO Complaint Process: </a:t>
            </a:r>
            <a:br>
              <a:rPr lang="en-US" dirty="0"/>
            </a:br>
            <a:r>
              <a:rPr lang="en-US" dirty="0"/>
              <a:t>Hearing Stage</a:t>
            </a:r>
          </a:p>
        </p:txBody>
      </p:sp>
      <p:sp>
        <p:nvSpPr>
          <p:cNvPr id="3" name="Content Placeholder 2"/>
          <p:cNvSpPr>
            <a:spLocks noGrp="1"/>
          </p:cNvSpPr>
          <p:nvPr>
            <p:ph idx="1"/>
          </p:nvPr>
        </p:nvSpPr>
        <p:spPr/>
        <p:txBody>
          <a:bodyPr>
            <a:normAutofit fontScale="77500" lnSpcReduction="20000"/>
          </a:bodyPr>
          <a:lstStyle/>
          <a:p>
            <a:r>
              <a:rPr lang="en-US" dirty="0"/>
              <a:t>Within 180 days of the date the employee filed his/her formal complaint, the employee should receive a Report of Investigation (ROI) containing the evidence and testimony collected by the investigator.  Along with the ROI, the employee should also receive notice of his/her right to file a request for hearing before an EEOC Administrative Judge (AJ).</a:t>
            </a:r>
          </a:p>
          <a:p>
            <a:pPr lvl="1"/>
            <a:r>
              <a:rPr lang="en-US" dirty="0"/>
              <a:t>If the employee designated a Union rep as his/her personal </a:t>
            </a:r>
            <a:r>
              <a:rPr lang="en-US" dirty="0" err="1"/>
              <a:t>EEO</a:t>
            </a:r>
            <a:r>
              <a:rPr lang="en-US" dirty="0"/>
              <a:t> representative during the investigation stage, the designated rep should also receive a copy of the ROI when it is issued.</a:t>
            </a:r>
          </a:p>
          <a:p>
            <a:pPr lvl="1"/>
            <a:r>
              <a:rPr lang="en-US" dirty="0"/>
              <a:t>CONTACT UNION ATTORNEYS AND PROVIDE US WITH A COPY OF THE ROI FOR REVIEW AS SOON AS YOU RECEIVE 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EEO Complaint Process: </a:t>
            </a:r>
            <a:br>
              <a:rPr lang="en-US" dirty="0"/>
            </a:br>
            <a:r>
              <a:rPr lang="en-US" dirty="0"/>
              <a:t>Hearing Stage</a:t>
            </a:r>
          </a:p>
        </p:txBody>
      </p:sp>
      <p:sp>
        <p:nvSpPr>
          <p:cNvPr id="3" name="Content Placeholder 2"/>
          <p:cNvSpPr>
            <a:spLocks noGrp="1"/>
          </p:cNvSpPr>
          <p:nvPr>
            <p:ph idx="1"/>
          </p:nvPr>
        </p:nvSpPr>
        <p:spPr/>
        <p:txBody>
          <a:bodyPr>
            <a:normAutofit fontScale="77500" lnSpcReduction="20000"/>
          </a:bodyPr>
          <a:lstStyle/>
          <a:p>
            <a:r>
              <a:rPr lang="en-US" dirty="0"/>
              <a:t>Employee has 30 calendar days from the date of receiving the ROI to file his/her hearing request.</a:t>
            </a:r>
          </a:p>
          <a:p>
            <a:r>
              <a:rPr lang="en-US" dirty="0"/>
              <a:t>Even if the employee has not yet received his/her ROI, if 180 days have passed since filing the formal complaint, he/she still has the right to request a hearing.</a:t>
            </a:r>
          </a:p>
          <a:p>
            <a:pPr lvl="1"/>
            <a:r>
              <a:rPr lang="en-US" dirty="0"/>
              <a:t>AS A RULE OF THUMB, ALWAYS CALL THE UNION ATTORNEYS ONCE 180 DAYS PASS FROM THE FILING OF FORMAL COMPLAINT!!!</a:t>
            </a:r>
          </a:p>
          <a:p>
            <a:r>
              <a:rPr lang="en-US" dirty="0"/>
              <a:t>Once a hearing is requested, an AJ will be assigned to the case and will send various orders requiring additional information, scheduling conferences, and setting deadlines.  These Orders are IMPORTANT!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EEO Complaint Process: </a:t>
            </a:r>
            <a:br>
              <a:rPr lang="en-US" dirty="0"/>
            </a:br>
            <a:r>
              <a:rPr lang="en-US" dirty="0"/>
              <a:t>Hearing Stage</a:t>
            </a:r>
          </a:p>
        </p:txBody>
      </p:sp>
      <p:sp>
        <p:nvSpPr>
          <p:cNvPr id="3" name="Content Placeholder 2"/>
          <p:cNvSpPr>
            <a:spLocks noGrp="1"/>
          </p:cNvSpPr>
          <p:nvPr>
            <p:ph idx="1"/>
          </p:nvPr>
        </p:nvSpPr>
        <p:spPr/>
        <p:txBody>
          <a:bodyPr>
            <a:normAutofit fontScale="62500" lnSpcReduction="20000"/>
          </a:bodyPr>
          <a:lstStyle/>
          <a:p>
            <a:r>
              <a:rPr lang="en-US" dirty="0"/>
              <a:t>The Hearing Process for EEO complaints is LONG and can take YEARS to get a decision!!!</a:t>
            </a:r>
          </a:p>
          <a:p>
            <a:r>
              <a:rPr lang="en-US" dirty="0"/>
              <a:t>After Discovery concludes, the </a:t>
            </a:r>
            <a:r>
              <a:rPr lang="en-US" dirty="0" err="1"/>
              <a:t>EEOC</a:t>
            </a:r>
            <a:r>
              <a:rPr lang="en-US" dirty="0"/>
              <a:t> AJ will eventually issue a Hearing Order, scheduling a hearing on the case, UNLESS the case is dismissed on “Summary Judgment”.</a:t>
            </a:r>
          </a:p>
          <a:p>
            <a:pPr lvl="1"/>
            <a:r>
              <a:rPr lang="en-US" dirty="0"/>
              <a:t>Summary Judgment is a ruling in which the AJ makes a decision in favor of either party on the record, without requiring a hearing.  Summary Judgment is only permissible if no material facts are in dispute in the case.</a:t>
            </a:r>
          </a:p>
          <a:p>
            <a:pPr lvl="1"/>
            <a:r>
              <a:rPr lang="en-US" dirty="0"/>
              <a:t>A Hearing is like a trial, where both sides can call and cross-examine witnesses and produce exhibits to be entered into the record.</a:t>
            </a:r>
          </a:p>
          <a:p>
            <a:pPr lvl="1"/>
            <a:r>
              <a:rPr lang="en-US" dirty="0"/>
              <a:t>Most EEO hearings last 1-3 days, and usually take place either at the agency’s facility or at the applicable EEOC district office. Due to the COVID-19 pandemic, most </a:t>
            </a:r>
            <a:r>
              <a:rPr lang="en-US" dirty="0" err="1"/>
              <a:t>EEO</a:t>
            </a:r>
            <a:r>
              <a:rPr lang="en-US" dirty="0"/>
              <a:t> hearings are currently taking place virtually, via Zoom or Microsoft Teams.</a:t>
            </a:r>
          </a:p>
          <a:p>
            <a:r>
              <a:rPr lang="en-US" dirty="0"/>
              <a:t>After the hearing, the AJ will issue a written decision, either finding that the employee was discriminated against, or finding that the Agency did not discriminate against the employee.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EEO Complaint Process: Appeal</a:t>
            </a:r>
          </a:p>
        </p:txBody>
      </p:sp>
      <p:sp>
        <p:nvSpPr>
          <p:cNvPr id="3" name="Content Placeholder 2"/>
          <p:cNvSpPr>
            <a:spLocks noGrp="1"/>
          </p:cNvSpPr>
          <p:nvPr>
            <p:ph idx="1"/>
          </p:nvPr>
        </p:nvSpPr>
        <p:spPr/>
        <p:txBody>
          <a:bodyPr>
            <a:normAutofit fontScale="77500" lnSpcReduction="20000"/>
          </a:bodyPr>
          <a:lstStyle/>
          <a:p>
            <a:r>
              <a:rPr lang="en-US" dirty="0"/>
              <a:t>After receiving a decision from the AJ, the Agency is required to issue a Final Agency Decision (FAD), in which the Agency will either agree with and implement the AJ’s decision, or disagree with and appeal the AJ’s decision.</a:t>
            </a:r>
          </a:p>
          <a:p>
            <a:r>
              <a:rPr lang="en-US" dirty="0"/>
              <a:t>If the FAD implements the AJ’s decision, and if the AJ’s decision found against the employee, the employee can file an appeal to the EEOC Office of Federal Operations (OFO) within 40 days of receiving the FAD.</a:t>
            </a:r>
          </a:p>
          <a:p>
            <a:r>
              <a:rPr lang="en-US" dirty="0"/>
              <a:t>An OFO appeal is a written appeal process, with no right to an additional hearing.</a:t>
            </a:r>
          </a:p>
          <a:p>
            <a:r>
              <a:rPr lang="en-US" dirty="0"/>
              <a:t>The OFO has NO TIME FRAMES on how long they can take to issue a decision on the appeal.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EEO</a:t>
            </a:r>
          </a:p>
        </p:txBody>
      </p:sp>
      <p:sp>
        <p:nvSpPr>
          <p:cNvPr id="3" name="Content Placeholder 2"/>
          <p:cNvSpPr>
            <a:spLocks noGrp="1"/>
          </p:cNvSpPr>
          <p:nvPr>
            <p:ph idx="1"/>
          </p:nvPr>
        </p:nvSpPr>
        <p:spPr/>
        <p:txBody>
          <a:bodyPr>
            <a:normAutofit fontScale="70000" lnSpcReduction="20000"/>
          </a:bodyPr>
          <a:lstStyle/>
          <a:p>
            <a:r>
              <a:rPr lang="en-US" dirty="0"/>
              <a:t>In removal/discipline cases: cancellation/ mitigation of the adverse action</a:t>
            </a:r>
          </a:p>
          <a:p>
            <a:r>
              <a:rPr lang="en-US" dirty="0"/>
              <a:t>Retroactive </a:t>
            </a:r>
            <a:r>
              <a:rPr lang="en-US" dirty="0" err="1"/>
              <a:t>backpay</a:t>
            </a:r>
            <a:r>
              <a:rPr lang="en-US" dirty="0"/>
              <a:t> and benefits, with interest (if applicable)</a:t>
            </a:r>
          </a:p>
          <a:p>
            <a:r>
              <a:rPr lang="en-US" dirty="0"/>
              <a:t>In non-selection cases, placement into the position or a substantially similar position</a:t>
            </a:r>
          </a:p>
          <a:p>
            <a:r>
              <a:rPr lang="en-US" dirty="0"/>
              <a:t>Compensatory damages.   This includes:</a:t>
            </a:r>
          </a:p>
          <a:p>
            <a:pPr lvl="1"/>
            <a:r>
              <a:rPr lang="en-US" dirty="0"/>
              <a:t>Pecuniary damages (out of pocket damages, such as medical expenses); and</a:t>
            </a:r>
          </a:p>
          <a:p>
            <a:pPr lvl="1"/>
            <a:r>
              <a:rPr lang="en-US" dirty="0" err="1"/>
              <a:t>Nonpecuniary</a:t>
            </a:r>
            <a:r>
              <a:rPr lang="en-US" dirty="0"/>
              <a:t> damages  (intangible damages – “emotional distress”)</a:t>
            </a:r>
          </a:p>
          <a:p>
            <a:pPr lvl="1"/>
            <a:r>
              <a:rPr lang="en-US" dirty="0"/>
              <a:t>Statutory Cap of $300,000.00 in compensatory damages</a:t>
            </a:r>
          </a:p>
          <a:p>
            <a:pPr lvl="1"/>
            <a:r>
              <a:rPr lang="en-US" dirty="0"/>
              <a:t>Compensatory damages are not available in reasonable accommodation cases where the Agency proves they tried to accommodate complainant in “good faith.”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EEO (continued)</a:t>
            </a:r>
          </a:p>
        </p:txBody>
      </p:sp>
      <p:sp>
        <p:nvSpPr>
          <p:cNvPr id="3" name="Content Placeholder 2"/>
          <p:cNvSpPr>
            <a:spLocks noGrp="1"/>
          </p:cNvSpPr>
          <p:nvPr>
            <p:ph idx="1"/>
          </p:nvPr>
        </p:nvSpPr>
        <p:spPr/>
        <p:txBody>
          <a:bodyPr>
            <a:normAutofit fontScale="92500" lnSpcReduction="20000"/>
          </a:bodyPr>
          <a:lstStyle/>
          <a:p>
            <a:r>
              <a:rPr lang="en-US" dirty="0"/>
              <a:t>Attorney’s fees</a:t>
            </a:r>
          </a:p>
          <a:p>
            <a:r>
              <a:rPr lang="en-US" dirty="0"/>
              <a:t>Posting  for 60 days in conspicuous areas within the agency indicating the nature of the violation found and the specific relief awarded by the Commission</a:t>
            </a:r>
          </a:p>
          <a:p>
            <a:r>
              <a:rPr lang="en-US" dirty="0"/>
              <a:t>EEO training for managers, supervisors, and other employees involved</a:t>
            </a:r>
          </a:p>
          <a:p>
            <a:r>
              <a:rPr lang="en-US" dirty="0"/>
              <a:t>EEO Judges can “recommend” that the Agency consider disciplinary action for the responsible management officials, but very rarely do agencies carry out this “recommendation.”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Request for Reasonable Accommodation</a:t>
            </a:r>
          </a:p>
        </p:txBody>
      </p:sp>
      <p:sp>
        <p:nvSpPr>
          <p:cNvPr id="3" name="Content Placeholder 2"/>
          <p:cNvSpPr>
            <a:spLocks noGrp="1"/>
          </p:cNvSpPr>
          <p:nvPr>
            <p:ph idx="1"/>
          </p:nvPr>
        </p:nvSpPr>
        <p:spPr/>
        <p:txBody>
          <a:bodyPr>
            <a:normAutofit fontScale="85000" lnSpcReduction="20000"/>
          </a:bodyPr>
          <a:lstStyle/>
          <a:p>
            <a:r>
              <a:rPr lang="en-US" dirty="0"/>
              <a:t>Employees can request reasonable accommodations for either their religion or disability.</a:t>
            </a:r>
          </a:p>
          <a:p>
            <a:r>
              <a:rPr lang="en-US" dirty="0"/>
              <a:t>“Disability” means:</a:t>
            </a:r>
          </a:p>
          <a:p>
            <a:pPr marL="916686" lvl="1" indent="-514350">
              <a:buFont typeface="+mj-lt"/>
              <a:buAutoNum type="arabicPeriod"/>
            </a:pPr>
            <a:r>
              <a:rPr lang="en-US" dirty="0"/>
              <a:t>A physical or mental impairment that substantially limits one or more of the major life activities of such individual;</a:t>
            </a:r>
          </a:p>
          <a:p>
            <a:pPr marL="916686" lvl="1" indent="-514350">
              <a:buFont typeface="+mj-lt"/>
              <a:buAutoNum type="arabicPeriod"/>
            </a:pPr>
            <a:r>
              <a:rPr lang="en-US" dirty="0"/>
              <a:t>A record of such an impairment; or</a:t>
            </a:r>
          </a:p>
          <a:p>
            <a:pPr marL="916686" lvl="1" indent="-514350">
              <a:buFont typeface="+mj-lt"/>
              <a:buAutoNum type="arabicPeriod"/>
            </a:pPr>
            <a:r>
              <a:rPr lang="en-US" dirty="0"/>
              <a:t>Being regarded as having such an impairment. </a:t>
            </a:r>
          </a:p>
          <a:p>
            <a:pPr marL="402336" lvl="1" indent="0">
              <a:buNone/>
            </a:pPr>
            <a:r>
              <a:rPr lang="en-US" dirty="0"/>
              <a:t>42 USC 12102 (1).</a:t>
            </a:r>
          </a:p>
          <a:p>
            <a:r>
              <a:rPr lang="en-US" dirty="0"/>
              <a:t>However, individuals who only are regarded as disabled are NOT entitled to reasonable accommodation.</a:t>
            </a:r>
          </a:p>
          <a:p>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Request for Reasonable Accommodation: The Process</a:t>
            </a:r>
          </a:p>
        </p:txBody>
      </p:sp>
      <p:sp>
        <p:nvSpPr>
          <p:cNvPr id="3" name="Content Placeholder 2"/>
          <p:cNvSpPr>
            <a:spLocks noGrp="1"/>
          </p:cNvSpPr>
          <p:nvPr>
            <p:ph idx="1"/>
          </p:nvPr>
        </p:nvSpPr>
        <p:spPr/>
        <p:txBody>
          <a:bodyPr>
            <a:normAutofit fontScale="77500" lnSpcReduction="20000"/>
          </a:bodyPr>
          <a:lstStyle/>
          <a:p>
            <a:r>
              <a:rPr lang="en-US" dirty="0"/>
              <a:t>Reasonable Accommodation starts with a REQUEST! Employee must put agency on notice that she has a disability for which she is requesting accommodation.</a:t>
            </a:r>
          </a:p>
          <a:p>
            <a:pPr lvl="1"/>
            <a:r>
              <a:rPr lang="en-US" dirty="0"/>
              <a:t>No magic words necessary</a:t>
            </a:r>
          </a:p>
          <a:p>
            <a:pPr lvl="1"/>
            <a:r>
              <a:rPr lang="en-US" dirty="0"/>
              <a:t>Does not have to be in writing, but written is preferred</a:t>
            </a:r>
          </a:p>
          <a:p>
            <a:pPr lvl="1"/>
            <a:r>
              <a:rPr lang="en-US" dirty="0"/>
              <a:t>Can be made to supervisor or manager in chain of command, EEO office, or any other office designated to oversee accommodation process.</a:t>
            </a:r>
          </a:p>
          <a:p>
            <a:r>
              <a:rPr lang="en-US" dirty="0"/>
              <a:t>Can request reasonable accommodation in the form of Job Restructuring or Reassignment.</a:t>
            </a:r>
          </a:p>
          <a:p>
            <a:pPr lvl="1"/>
            <a:r>
              <a:rPr lang="en-US" dirty="0"/>
              <a:t>Reassignment is the Accommodation of LAST RESORT!</a:t>
            </a:r>
          </a:p>
          <a:p>
            <a:pPr lvl="1"/>
            <a:r>
              <a:rPr lang="en-US" dirty="0"/>
              <a:t>Qualified individual with a disability is not necessarily entitled to preferred/requested accommodation if there is another accommodation Agency is willing to grant that will effectively accommodate employee.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EEO Complaints Overview</a:t>
            </a:r>
          </a:p>
        </p:txBody>
      </p:sp>
      <p:sp>
        <p:nvSpPr>
          <p:cNvPr id="3" name="Content Placeholder 2"/>
          <p:cNvSpPr>
            <a:spLocks noGrp="1"/>
          </p:cNvSpPr>
          <p:nvPr>
            <p:ph idx="1"/>
          </p:nvPr>
        </p:nvSpPr>
        <p:spPr/>
        <p:txBody>
          <a:bodyPr>
            <a:normAutofit fontScale="25000" lnSpcReduction="20000"/>
          </a:bodyPr>
          <a:lstStyle/>
          <a:p>
            <a:r>
              <a:rPr lang="en-US" sz="8000" dirty="0"/>
              <a:t>Who/What is Covered?</a:t>
            </a:r>
          </a:p>
          <a:p>
            <a:pPr lvl="1"/>
            <a:r>
              <a:rPr lang="en-US" sz="8000" dirty="0"/>
              <a:t>Available to ANY federal government employee</a:t>
            </a:r>
          </a:p>
          <a:p>
            <a:pPr lvl="1"/>
            <a:r>
              <a:rPr lang="en-US" sz="8000" dirty="0"/>
              <a:t>Complaints of unlawful discrimination </a:t>
            </a:r>
            <a:r>
              <a:rPr lang="en-US" sz="8000" u="sng" dirty="0"/>
              <a:t>BASED</a:t>
            </a:r>
            <a:r>
              <a:rPr lang="en-US" sz="8000" dirty="0"/>
              <a:t> ON race, color, national origin, sex, age, disability, religion, and/or retaliation for protected EEO activity</a:t>
            </a:r>
          </a:p>
          <a:p>
            <a:pPr lvl="2"/>
            <a:r>
              <a:rPr lang="en-US" sz="7200" dirty="0"/>
              <a:t>Note: “Hostile Work Environment” / “Harassment” are not protected </a:t>
            </a:r>
            <a:r>
              <a:rPr lang="en-US" sz="7200" u="sng" dirty="0"/>
              <a:t>BASES</a:t>
            </a:r>
            <a:r>
              <a:rPr lang="en-US" sz="7200" dirty="0"/>
              <a:t>!</a:t>
            </a:r>
          </a:p>
          <a:p>
            <a:pPr lvl="2"/>
            <a:r>
              <a:rPr lang="en-US" sz="7200" dirty="0"/>
              <a:t>When an employee tells you they want to file an EEO complaint for hostile work environment, always ask the follow-up question: “A hostile work environment BASED ON WHAT?”</a:t>
            </a:r>
          </a:p>
          <a:p>
            <a:pPr lvl="2"/>
            <a:r>
              <a:rPr lang="en-US" sz="7200" dirty="0"/>
              <a:t>Note: “Retaliation” as a basis for an EEO complaint ONLY covers retaliation for protected EEO activity (such as having a prior EEO complaint or opposing discrimination in the workplace).  If an employee is alleging retaliation for any other reason (such as retaliation for Union activity or for complaining about unsafe work practices), this is NOT grounds for an EEO complaint!!!</a:t>
            </a:r>
          </a:p>
          <a:p>
            <a:pPr lvl="1">
              <a:buNone/>
            </a:pPr>
            <a:endParaRPr lang="en-US" sz="1800"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Request for Reasonable Accommodation: The Process</a:t>
            </a:r>
          </a:p>
        </p:txBody>
      </p:sp>
      <p:sp>
        <p:nvSpPr>
          <p:cNvPr id="3" name="Content Placeholder 2"/>
          <p:cNvSpPr>
            <a:spLocks noGrp="1"/>
          </p:cNvSpPr>
          <p:nvPr>
            <p:ph idx="1"/>
          </p:nvPr>
        </p:nvSpPr>
        <p:spPr/>
        <p:txBody>
          <a:bodyPr>
            <a:normAutofit fontScale="70000" lnSpcReduction="20000"/>
          </a:bodyPr>
          <a:lstStyle/>
          <a:p>
            <a:r>
              <a:rPr lang="en-US" dirty="0"/>
              <a:t>Employee’s request for reasonable accommodation must be supported by adequate medical documentation.  If Employee is seeking accommodation of a disability, she should not refuse to provide medical documentation based on “violation of my HIPAA rights” or “violation of the Privacy Act” or any other reason.  </a:t>
            </a:r>
          </a:p>
          <a:p>
            <a:r>
              <a:rPr lang="en-US" dirty="0"/>
              <a:t>The Agency has a right to request and receive relevant medical documentation regarding </a:t>
            </a:r>
          </a:p>
          <a:p>
            <a:pPr lvl="1"/>
            <a:r>
              <a:rPr lang="en-US" dirty="0"/>
              <a:t>the nature, severity and duration of the impairment; </a:t>
            </a:r>
          </a:p>
          <a:p>
            <a:pPr lvl="1"/>
            <a:r>
              <a:rPr lang="en-US" dirty="0"/>
              <a:t>the activities that the impairment limits and the extent to which those activities are limited; and </a:t>
            </a:r>
          </a:p>
          <a:p>
            <a:pPr lvl="1"/>
            <a:r>
              <a:rPr lang="en-US" dirty="0"/>
              <a:t>why the employee requires reasonable accommodation.  </a:t>
            </a:r>
          </a:p>
          <a:p>
            <a:r>
              <a:rPr lang="en-US" dirty="0"/>
              <a:t>Job Accommodation Network (JAN) is a good place to get ideas for possible reasonable accommodations to request. </a:t>
            </a:r>
            <a:r>
              <a:rPr lang="en-US" dirty="0">
                <a:hlinkClick r:id="rId2"/>
              </a:rPr>
              <a:t>www.askjan.org</a:t>
            </a:r>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EEO Complaints: Timeliness</a:t>
            </a:r>
          </a:p>
        </p:txBody>
      </p:sp>
      <p:sp>
        <p:nvSpPr>
          <p:cNvPr id="3" name="Content Placeholder 2"/>
          <p:cNvSpPr>
            <a:spLocks noGrp="1"/>
          </p:cNvSpPr>
          <p:nvPr>
            <p:ph idx="1"/>
          </p:nvPr>
        </p:nvSpPr>
        <p:spPr/>
        <p:txBody>
          <a:bodyPr>
            <a:normAutofit fontScale="92500" lnSpcReduction="10000"/>
          </a:bodyPr>
          <a:lstStyle/>
          <a:p>
            <a:r>
              <a:rPr lang="en-US" sz="4600" dirty="0"/>
              <a:t>Initiate contact with an EEO counselor within </a:t>
            </a:r>
            <a:r>
              <a:rPr lang="en-US" sz="4600" b="1" dirty="0"/>
              <a:t>45 calendar days</a:t>
            </a:r>
            <a:r>
              <a:rPr lang="en-US" sz="4600" dirty="0"/>
              <a:t> of the discriminatory incident</a:t>
            </a:r>
          </a:p>
          <a:p>
            <a:pPr lvl="1"/>
            <a:r>
              <a:rPr lang="en-US" sz="3800" dirty="0"/>
              <a:t>But what about complaints of a hostile work environment? </a:t>
            </a:r>
          </a:p>
          <a:p>
            <a:pPr lvl="2"/>
            <a:r>
              <a:rPr lang="en-US" sz="3400" dirty="0"/>
              <a:t>Individual has to file within 45 days of the MOST RECENT incident.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with EEO Complaints</a:t>
            </a:r>
          </a:p>
        </p:txBody>
      </p:sp>
      <p:sp>
        <p:nvSpPr>
          <p:cNvPr id="3" name="Content Placeholder 2"/>
          <p:cNvSpPr>
            <a:spLocks noGrp="1"/>
          </p:cNvSpPr>
          <p:nvPr>
            <p:ph idx="1"/>
          </p:nvPr>
        </p:nvSpPr>
        <p:spPr/>
        <p:txBody>
          <a:bodyPr>
            <a:normAutofit fontScale="92500" lnSpcReduction="10000"/>
          </a:bodyPr>
          <a:lstStyle/>
          <a:p>
            <a:r>
              <a:rPr lang="en-US" dirty="0"/>
              <a:t>EEO should be treated as the FORUM OF LAST RESORT!  If a successful grievance can be filed instead of an EEO complaint on a particular issue, file as a grievance instead of EEO!</a:t>
            </a:r>
          </a:p>
          <a:p>
            <a:r>
              <a:rPr lang="en-US" dirty="0"/>
              <a:t>EEO complaints are ALWAYS the most difficult type of case to prove, as the burden is on the Complainant to prove not only that the Agency’s action was wrong, but that it was wrong for discriminatory reasons!  Discrimination is VERY DIFFICULT to prove!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with EEO: Example</a:t>
            </a:r>
          </a:p>
        </p:txBody>
      </p:sp>
      <p:sp>
        <p:nvSpPr>
          <p:cNvPr id="3" name="Content Placeholder 2"/>
          <p:cNvSpPr>
            <a:spLocks noGrp="1"/>
          </p:cNvSpPr>
          <p:nvPr>
            <p:ph idx="1"/>
          </p:nvPr>
        </p:nvSpPr>
        <p:spPr/>
        <p:txBody>
          <a:bodyPr>
            <a:normAutofit fontScale="77500" lnSpcReduction="20000"/>
          </a:bodyPr>
          <a:lstStyle/>
          <a:p>
            <a:r>
              <a:rPr lang="en-US" dirty="0"/>
              <a:t>Real-life example:  A USPS bargaining-unit employee filed an EEO complaint based on retaliation for his prior EEO activity when he was not selected for a promotion.  All of the panel members and the selecting official testified that they had no knowledge of the complainant’s prior EEO activity.  It was undisputed that the reason the complainant was non-selected was due to the fact that he had a prior on-the-job injury that was accepted by OWCP.  The USPS “disqualified” his application due to his “accident” history.  Federal employers are prohibited from retaliating against employees for filing OWCP claims (29 C.F.R. Section 1904.36).  The “accident” scoring criteria violated that regulation.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(cont’d)</a:t>
            </a:r>
          </a:p>
        </p:txBody>
      </p:sp>
      <p:sp>
        <p:nvSpPr>
          <p:cNvPr id="3" name="Content Placeholder 2"/>
          <p:cNvSpPr>
            <a:spLocks noGrp="1"/>
          </p:cNvSpPr>
          <p:nvPr>
            <p:ph idx="1"/>
          </p:nvPr>
        </p:nvSpPr>
        <p:spPr/>
        <p:txBody>
          <a:bodyPr>
            <a:normAutofit fontScale="70000" lnSpcReduction="20000"/>
          </a:bodyPr>
          <a:lstStyle/>
          <a:p>
            <a:r>
              <a:rPr lang="en-US" dirty="0"/>
              <a:t>The complainant should have filed a </a:t>
            </a:r>
            <a:r>
              <a:rPr lang="en-US" b="1" u="sng" dirty="0"/>
              <a:t>grievance</a:t>
            </a:r>
            <a:r>
              <a:rPr lang="en-US" dirty="0"/>
              <a:t> through his Union for the agency violating 29 C.F.R. Section 1904.36, which would have been incorporated into the collective bargaining agreement.  However, the complainant missed his deadline to file a grievance and instead filed an EEO complaint.  </a:t>
            </a:r>
          </a:p>
          <a:p>
            <a:r>
              <a:rPr lang="en-US" dirty="0"/>
              <a:t>In dismissing the complaint on summary judgment, the EEOC Administrative Judge noted that the Agency’s procedures used to disqualify the complainant were erroneous, and that had the complainant not been disqualified for his OWCP activity he would have been promoted to the position.  However, because the complainant could not prove that the non-selection was based on retaliation for EEO activity, the Judge ruled against the complainant, finding no discrimination.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EEO Complaint Process: Informal/Counseling Stage &amp; ADR</a:t>
            </a:r>
          </a:p>
        </p:txBody>
      </p:sp>
      <p:sp>
        <p:nvSpPr>
          <p:cNvPr id="3" name="Content Placeholder 2"/>
          <p:cNvSpPr>
            <a:spLocks noGrp="1"/>
          </p:cNvSpPr>
          <p:nvPr>
            <p:ph idx="1"/>
          </p:nvPr>
        </p:nvSpPr>
        <p:spPr/>
        <p:txBody>
          <a:bodyPr>
            <a:normAutofit fontScale="62500" lnSpcReduction="20000"/>
          </a:bodyPr>
          <a:lstStyle/>
          <a:p>
            <a:r>
              <a:rPr lang="en-US" dirty="0"/>
              <a:t>If the employee initiating the </a:t>
            </a:r>
            <a:r>
              <a:rPr lang="en-US" dirty="0" err="1"/>
              <a:t>EEO</a:t>
            </a:r>
            <a:r>
              <a:rPr lang="en-US" dirty="0"/>
              <a:t> complaint is a covered dues-paying Union member, have the employee designate a Union steward to be the employee’s personal </a:t>
            </a:r>
            <a:r>
              <a:rPr lang="en-US" dirty="0" err="1"/>
              <a:t>EEO</a:t>
            </a:r>
            <a:r>
              <a:rPr lang="en-US" dirty="0"/>
              <a:t> representative at the Informal and Formal stages of the </a:t>
            </a:r>
            <a:r>
              <a:rPr lang="en-US" dirty="0" err="1"/>
              <a:t>EEO</a:t>
            </a:r>
            <a:r>
              <a:rPr lang="en-US" dirty="0"/>
              <a:t> process.</a:t>
            </a:r>
          </a:p>
          <a:p>
            <a:r>
              <a:rPr lang="en-US" dirty="0"/>
              <a:t>Once the employee initiates complaint, the </a:t>
            </a:r>
            <a:r>
              <a:rPr lang="en-US" dirty="0" err="1"/>
              <a:t>EEO</a:t>
            </a:r>
            <a:r>
              <a:rPr lang="en-US" dirty="0"/>
              <a:t> counselor will typically ask the employee if he/she would like to participate in mediation (sometimes called “Alternate Dispute Resolution” or “ADR”) or if he/she would prefer to go the traditional EEO processing route.  </a:t>
            </a:r>
          </a:p>
          <a:p>
            <a:pPr lvl="1"/>
            <a:r>
              <a:rPr lang="en-US" dirty="0"/>
              <a:t>If given the option for mediation, it is always up to the employee whether he/she would like to participate in mediation.  In my experience, I have found that mediation often ends up being a waste of time that merely serves to delay case processing.  However, for smaller-scale EEO complaints (complaints that do not involve a large amount of back pay or damages), mediation can sometimes be successful in resolving a case by getting a written settlement agreement early on in the process, rather than litigating the complaint all the way through the very lengthy EEO process).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EEO Complaint Process: </a:t>
            </a:r>
            <a:br>
              <a:rPr lang="en-US" dirty="0"/>
            </a:br>
            <a:r>
              <a:rPr lang="en-US" dirty="0"/>
              <a:t>Informal/Counseling Stage</a:t>
            </a:r>
          </a:p>
        </p:txBody>
      </p:sp>
      <p:sp>
        <p:nvSpPr>
          <p:cNvPr id="3" name="Content Placeholder 2"/>
          <p:cNvSpPr>
            <a:spLocks noGrp="1"/>
          </p:cNvSpPr>
          <p:nvPr>
            <p:ph idx="1"/>
          </p:nvPr>
        </p:nvSpPr>
        <p:spPr/>
        <p:txBody>
          <a:bodyPr>
            <a:normAutofit fontScale="70000" lnSpcReduction="20000"/>
          </a:bodyPr>
          <a:lstStyle/>
          <a:p>
            <a:r>
              <a:rPr lang="en-US" dirty="0"/>
              <a:t>If the employee elects the traditional (no mediation) EEO processing route, or if the employee goes to mediation and the mediation is not successful (there is no settlement entered), the employee will eventually get a Notice of Right to File Formal Complaint of Discrimination.</a:t>
            </a:r>
          </a:p>
          <a:p>
            <a:r>
              <a:rPr lang="en-US" dirty="0"/>
              <a:t>The employee needs to bring ALL incidents he/she wants to have included in the </a:t>
            </a:r>
            <a:r>
              <a:rPr lang="en-US" dirty="0" err="1"/>
              <a:t>EEO</a:t>
            </a:r>
            <a:r>
              <a:rPr lang="en-US" dirty="0"/>
              <a:t> complaint to the attention of the </a:t>
            </a:r>
            <a:r>
              <a:rPr lang="en-US" dirty="0" err="1"/>
              <a:t>EEO</a:t>
            </a:r>
            <a:r>
              <a:rPr lang="en-US" dirty="0"/>
              <a:t> Counselor BEFORE filing his/her formal </a:t>
            </a:r>
            <a:r>
              <a:rPr lang="en-US" dirty="0" err="1"/>
              <a:t>EEO</a:t>
            </a:r>
            <a:r>
              <a:rPr lang="en-US" dirty="0"/>
              <a:t> complaint.</a:t>
            </a:r>
          </a:p>
          <a:p>
            <a:r>
              <a:rPr lang="en-US" dirty="0"/>
              <a:t>The employee should receive his/her Notice of Right to File Formal within 30 days of initiating contact with an EEO counselor.  However, this timeframe can be extended if the employee agrees to mediation.</a:t>
            </a:r>
          </a:p>
          <a:p>
            <a:r>
              <a:rPr lang="en-US" dirty="0"/>
              <a:t>After receiving the Notice of Right to File Formal, the employee must file his/her formal EEO complaint within </a:t>
            </a:r>
            <a:r>
              <a:rPr lang="en-US" b="1" dirty="0"/>
              <a:t>15 calendar days</a:t>
            </a:r>
            <a:r>
              <a:rPr lang="en-US"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EEO Complaint Process: Formal/Investigation Stage</a:t>
            </a:r>
          </a:p>
        </p:txBody>
      </p:sp>
      <p:sp>
        <p:nvSpPr>
          <p:cNvPr id="3" name="Content Placeholder 2"/>
          <p:cNvSpPr>
            <a:spLocks noGrp="1"/>
          </p:cNvSpPr>
          <p:nvPr>
            <p:ph idx="1"/>
          </p:nvPr>
        </p:nvSpPr>
        <p:spPr/>
        <p:txBody>
          <a:bodyPr>
            <a:normAutofit fontScale="70000" lnSpcReduction="20000"/>
          </a:bodyPr>
          <a:lstStyle/>
          <a:p>
            <a:r>
              <a:rPr lang="en-US" dirty="0"/>
              <a:t>After filing formal complaint, the employee’s EEO complaint will either be “accepted,” “dismissed,” or “partially dismissed.”  A complaint can only be dismissed or partially dismissed for very limited reasons (such as </a:t>
            </a:r>
            <a:r>
              <a:rPr lang="en-US" dirty="0" err="1"/>
              <a:t>untimeliness</a:t>
            </a:r>
            <a:r>
              <a:rPr lang="en-US" dirty="0"/>
              <a:t> or failure to state a claim).</a:t>
            </a:r>
          </a:p>
          <a:p>
            <a:r>
              <a:rPr lang="en-US" dirty="0"/>
              <a:t>As long as the EEO complaint is, in whole or in part, “accepted,” the accepted issues will be sent to an investigator to investigate the accepted issues.</a:t>
            </a:r>
          </a:p>
          <a:p>
            <a:pPr lvl="1"/>
            <a:r>
              <a:rPr lang="en-US" dirty="0"/>
              <a:t>The investigation can be done by a number of different methods:</a:t>
            </a:r>
          </a:p>
          <a:p>
            <a:pPr lvl="2"/>
            <a:r>
              <a:rPr lang="en-US" sz="2600" dirty="0"/>
              <a:t>Fact-finding conference (the most in-depth)</a:t>
            </a:r>
          </a:p>
          <a:p>
            <a:pPr lvl="2"/>
            <a:r>
              <a:rPr lang="en-US" sz="2600" dirty="0"/>
              <a:t>Individual interviews  (either in-person or telephonic)</a:t>
            </a:r>
          </a:p>
          <a:p>
            <a:pPr lvl="2"/>
            <a:r>
              <a:rPr lang="en-US" sz="2600" dirty="0"/>
              <a:t>E-processing (answering investigator’s questions via e-mail)</a:t>
            </a:r>
          </a:p>
          <a:p>
            <a:pPr lvl="1"/>
            <a:r>
              <a:rPr lang="en-US" dirty="0"/>
              <a:t>The investigation MUST be completed within </a:t>
            </a:r>
            <a:r>
              <a:rPr lang="en-US" b="1" dirty="0"/>
              <a:t>180 days </a:t>
            </a:r>
            <a:r>
              <a:rPr lang="en-US" dirty="0"/>
              <a:t>of the employee filing his/her formal complaint!!!</a:t>
            </a:r>
          </a:p>
          <a:p>
            <a:pPr lvl="2"/>
            <a:r>
              <a:rPr lang="en-US" sz="2600" dirty="0"/>
              <a:t>If anyone asks for an extension to the 180-day timeframe, DO NOT GIVE THEM AN EXTENSION!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1501</TotalTime>
  <Words>2501</Words>
  <Application>Microsoft Office PowerPoint</Application>
  <PresentationFormat>On-screen Show (4:3)</PresentationFormat>
  <Paragraphs>117</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Gill Sans MT</vt:lpstr>
      <vt:lpstr>Verdana</vt:lpstr>
      <vt:lpstr>Wingdings 2</vt:lpstr>
      <vt:lpstr>Solstice</vt:lpstr>
      <vt:lpstr>Federal Employment EEO Complaints</vt:lpstr>
      <vt:lpstr>EEO Complaints Overview</vt:lpstr>
      <vt:lpstr>EEO Complaints: Timeliness</vt:lpstr>
      <vt:lpstr>Problems with EEO Complaints</vt:lpstr>
      <vt:lpstr>Problems with EEO: Example</vt:lpstr>
      <vt:lpstr>Example (cont’d)</vt:lpstr>
      <vt:lpstr>EEO Complaint Process: Informal/Counseling Stage &amp; ADR</vt:lpstr>
      <vt:lpstr>EEO Complaint Process:  Informal/Counseling Stage</vt:lpstr>
      <vt:lpstr>EEO Complaint Process: Formal/Investigation Stage</vt:lpstr>
      <vt:lpstr>EEO Complaint Process: Formal/Investigation Stage</vt:lpstr>
      <vt:lpstr>EEO Complaint Process: Amendments</vt:lpstr>
      <vt:lpstr>EEO Complaint Process:  Hearing Stage</vt:lpstr>
      <vt:lpstr>EEO Complaint Process:  Hearing Stage</vt:lpstr>
      <vt:lpstr>EEO Complaint Process:  Hearing Stage</vt:lpstr>
      <vt:lpstr>EEO Complaint Process: Appeal</vt:lpstr>
      <vt:lpstr>Remedies: EEO</vt:lpstr>
      <vt:lpstr>Remedies: EEO (continued)</vt:lpstr>
      <vt:lpstr>Request for Reasonable Accommodation</vt:lpstr>
      <vt:lpstr>Request for Reasonable Accommodation: The Process</vt:lpstr>
      <vt:lpstr>Request for Reasonable Accommodation: The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Employment Law Overview</dc:title>
  <dc:creator>Allison Barger</dc:creator>
  <cp:lastModifiedBy>Allison Eddy</cp:lastModifiedBy>
  <cp:revision>113</cp:revision>
  <cp:lastPrinted>2021-02-11T17:43:17Z</cp:lastPrinted>
  <dcterms:created xsi:type="dcterms:W3CDTF">2014-11-10T18:30:45Z</dcterms:created>
  <dcterms:modified xsi:type="dcterms:W3CDTF">2021-02-24T21:17:57Z</dcterms:modified>
</cp:coreProperties>
</file>