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335" r:id="rId3"/>
    <p:sldId id="336" r:id="rId4"/>
    <p:sldId id="274" r:id="rId5"/>
    <p:sldId id="275" r:id="rId6"/>
    <p:sldId id="269" r:id="rId7"/>
    <p:sldId id="270" r:id="rId8"/>
    <p:sldId id="271" r:id="rId9"/>
    <p:sldId id="272" r:id="rId10"/>
    <p:sldId id="331" r:id="rId11"/>
    <p:sldId id="273" r:id="rId12"/>
    <p:sldId id="277" r:id="rId13"/>
    <p:sldId id="309" r:id="rId14"/>
    <p:sldId id="332" r:id="rId15"/>
    <p:sldId id="276" r:id="rId16"/>
    <p:sldId id="278" r:id="rId17"/>
    <p:sldId id="257"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47E0B0-A807-4ACF-B4EC-00715EEC94E8}" v="6" dt="2021-02-24T20:49:47.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4673" autoAdjust="0"/>
  </p:normalViewPr>
  <p:slideViewPr>
    <p:cSldViewPr>
      <p:cViewPr varScale="1">
        <p:scale>
          <a:sx n="81" d="100"/>
          <a:sy n="81" d="100"/>
        </p:scale>
        <p:origin x="1488" y="67"/>
      </p:cViewPr>
      <p:guideLst>
        <p:guide orient="horz" pos="2160"/>
        <p:guide pos="2880"/>
      </p:guideLst>
    </p:cSldViewPr>
  </p:slideViewPr>
  <p:outlineViewPr>
    <p:cViewPr>
      <p:scale>
        <a:sx n="33" d="100"/>
        <a:sy n="33" d="100"/>
      </p:scale>
      <p:origin x="0" y="1516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ison Eddy" userId="2b0c754c-67cb-416d-8ca5-651014957b36" providerId="ADAL" clId="{3947E0B0-A807-4ACF-B4EC-00715EEC94E8}"/>
    <pc:docChg chg="undo redo custSel addSld delSld modSld sldOrd">
      <pc:chgData name="Allison Eddy" userId="2b0c754c-67cb-416d-8ca5-651014957b36" providerId="ADAL" clId="{3947E0B0-A807-4ACF-B4EC-00715EEC94E8}" dt="2021-02-24T20:50:59.682" v="1393" actId="20577"/>
      <pc:docMkLst>
        <pc:docMk/>
      </pc:docMkLst>
      <pc:sldChg chg="modSp mod">
        <pc:chgData name="Allison Eddy" userId="2b0c754c-67cb-416d-8ca5-651014957b36" providerId="ADAL" clId="{3947E0B0-A807-4ACF-B4EC-00715EEC94E8}" dt="2021-02-18T20:34:57.667" v="1329" actId="20577"/>
        <pc:sldMkLst>
          <pc:docMk/>
          <pc:sldMk cId="0" sldId="256"/>
        </pc:sldMkLst>
        <pc:spChg chg="mod">
          <ac:chgData name="Allison Eddy" userId="2b0c754c-67cb-416d-8ca5-651014957b36" providerId="ADAL" clId="{3947E0B0-A807-4ACF-B4EC-00715EEC94E8}" dt="2021-02-18T20:12:44.343" v="484" actId="27636"/>
          <ac:spMkLst>
            <pc:docMk/>
            <pc:sldMk cId="0" sldId="256"/>
            <ac:spMk id="2" creationId="{00000000-0000-0000-0000-000000000000}"/>
          </ac:spMkLst>
        </pc:spChg>
        <pc:spChg chg="mod">
          <ac:chgData name="Allison Eddy" userId="2b0c754c-67cb-416d-8ca5-651014957b36" providerId="ADAL" clId="{3947E0B0-A807-4ACF-B4EC-00715EEC94E8}" dt="2021-02-18T20:34:57.667" v="1329" actId="20577"/>
          <ac:spMkLst>
            <pc:docMk/>
            <pc:sldMk cId="0" sldId="256"/>
            <ac:spMk id="3" creationId="{00000000-0000-0000-0000-000000000000}"/>
          </ac:spMkLst>
        </pc:spChg>
      </pc:sldChg>
      <pc:sldChg chg="modSp mod ord">
        <pc:chgData name="Allison Eddy" userId="2b0c754c-67cb-416d-8ca5-651014957b36" providerId="ADAL" clId="{3947E0B0-A807-4ACF-B4EC-00715EEC94E8}" dt="2021-02-24T20:50:59.682" v="1393" actId="20577"/>
        <pc:sldMkLst>
          <pc:docMk/>
          <pc:sldMk cId="0" sldId="257"/>
        </pc:sldMkLst>
        <pc:spChg chg="mod">
          <ac:chgData name="Allison Eddy" userId="2b0c754c-67cb-416d-8ca5-651014957b36" providerId="ADAL" clId="{3947E0B0-A807-4ACF-B4EC-00715EEC94E8}" dt="2021-02-24T20:50:59.682" v="1393" actId="20577"/>
          <ac:spMkLst>
            <pc:docMk/>
            <pc:sldMk cId="0" sldId="257"/>
            <ac:spMk id="3" creationId="{00000000-0000-0000-0000-000000000000}"/>
          </ac:spMkLst>
        </pc:spChg>
      </pc:sldChg>
      <pc:sldChg chg="modSp mod">
        <pc:chgData name="Allison Eddy" userId="2b0c754c-67cb-416d-8ca5-651014957b36" providerId="ADAL" clId="{3947E0B0-A807-4ACF-B4EC-00715EEC94E8}" dt="2021-02-24T20:48:26.974" v="1379" actId="20577"/>
        <pc:sldMkLst>
          <pc:docMk/>
          <pc:sldMk cId="0" sldId="276"/>
        </pc:sldMkLst>
        <pc:spChg chg="mod">
          <ac:chgData name="Allison Eddy" userId="2b0c754c-67cb-416d-8ca5-651014957b36" providerId="ADAL" clId="{3947E0B0-A807-4ACF-B4EC-00715EEC94E8}" dt="2021-02-24T20:48:26.974" v="1379" actId="20577"/>
          <ac:spMkLst>
            <pc:docMk/>
            <pc:sldMk cId="0" sldId="276"/>
            <ac:spMk id="3" creationId="{00000000-0000-0000-0000-000000000000}"/>
          </ac:spMkLst>
        </pc:spChg>
      </pc:sldChg>
      <pc:sldChg chg="modSp mod">
        <pc:chgData name="Allison Eddy" userId="2b0c754c-67cb-416d-8ca5-651014957b36" providerId="ADAL" clId="{3947E0B0-A807-4ACF-B4EC-00715EEC94E8}" dt="2021-02-24T20:49:50.936" v="1385" actId="20577"/>
        <pc:sldMkLst>
          <pc:docMk/>
          <pc:sldMk cId="0" sldId="278"/>
        </pc:sldMkLst>
        <pc:spChg chg="mod">
          <ac:chgData name="Allison Eddy" userId="2b0c754c-67cb-416d-8ca5-651014957b36" providerId="ADAL" clId="{3947E0B0-A807-4ACF-B4EC-00715EEC94E8}" dt="2021-02-18T20:28:51.742" v="1286" actId="20577"/>
          <ac:spMkLst>
            <pc:docMk/>
            <pc:sldMk cId="0" sldId="278"/>
            <ac:spMk id="2" creationId="{00000000-0000-0000-0000-000000000000}"/>
          </ac:spMkLst>
        </pc:spChg>
        <pc:spChg chg="mod">
          <ac:chgData name="Allison Eddy" userId="2b0c754c-67cb-416d-8ca5-651014957b36" providerId="ADAL" clId="{3947E0B0-A807-4ACF-B4EC-00715EEC94E8}" dt="2021-02-24T20:49:50.936" v="1385" actId="20577"/>
          <ac:spMkLst>
            <pc:docMk/>
            <pc:sldMk cId="0" sldId="278"/>
            <ac:spMk id="3" creationId="{00000000-0000-0000-0000-000000000000}"/>
          </ac:spMkLst>
        </pc:spChg>
      </pc:sldChg>
      <pc:sldChg chg="del">
        <pc:chgData name="Allison Eddy" userId="2b0c754c-67cb-416d-8ca5-651014957b36" providerId="ADAL" clId="{3947E0B0-A807-4ACF-B4EC-00715EEC94E8}" dt="2021-02-18T20:15:20.928" v="748" actId="47"/>
        <pc:sldMkLst>
          <pc:docMk/>
          <pc:sldMk cId="0" sldId="279"/>
        </pc:sldMkLst>
      </pc:sldChg>
      <pc:sldChg chg="del">
        <pc:chgData name="Allison Eddy" userId="2b0c754c-67cb-416d-8ca5-651014957b36" providerId="ADAL" clId="{3947E0B0-A807-4ACF-B4EC-00715EEC94E8}" dt="2021-02-18T20:30:17.586" v="1287" actId="47"/>
        <pc:sldMkLst>
          <pc:docMk/>
          <pc:sldMk cId="0" sldId="280"/>
        </pc:sldMkLst>
      </pc:sldChg>
      <pc:sldChg chg="del">
        <pc:chgData name="Allison Eddy" userId="2b0c754c-67cb-416d-8ca5-651014957b36" providerId="ADAL" clId="{3947E0B0-A807-4ACF-B4EC-00715EEC94E8}" dt="2021-02-18T20:30:49.138" v="1289" actId="47"/>
        <pc:sldMkLst>
          <pc:docMk/>
          <pc:sldMk cId="0" sldId="296"/>
        </pc:sldMkLst>
      </pc:sldChg>
      <pc:sldChg chg="modSp del mod ord">
        <pc:chgData name="Allison Eddy" userId="2b0c754c-67cb-416d-8ca5-651014957b36" providerId="ADAL" clId="{3947E0B0-A807-4ACF-B4EC-00715EEC94E8}" dt="2021-02-18T20:28:32.690" v="1265" actId="47"/>
        <pc:sldMkLst>
          <pc:docMk/>
          <pc:sldMk cId="0" sldId="310"/>
        </pc:sldMkLst>
        <pc:spChg chg="mod">
          <ac:chgData name="Allison Eddy" userId="2b0c754c-67cb-416d-8ca5-651014957b36" providerId="ADAL" clId="{3947E0B0-A807-4ACF-B4EC-00715EEC94E8}" dt="2021-02-18T20:16:59.959" v="775" actId="27636"/>
          <ac:spMkLst>
            <pc:docMk/>
            <pc:sldMk cId="0" sldId="310"/>
            <ac:spMk id="3" creationId="{00000000-0000-0000-0000-000000000000}"/>
          </ac:spMkLst>
        </pc:spChg>
      </pc:sldChg>
      <pc:sldChg chg="del">
        <pc:chgData name="Allison Eddy" userId="2b0c754c-67cb-416d-8ca5-651014957b36" providerId="ADAL" clId="{3947E0B0-A807-4ACF-B4EC-00715EEC94E8}" dt="2021-02-18T20:30:56.279" v="1290" actId="47"/>
        <pc:sldMkLst>
          <pc:docMk/>
          <pc:sldMk cId="0" sldId="319"/>
        </pc:sldMkLst>
      </pc:sldChg>
      <pc:sldChg chg="del">
        <pc:chgData name="Allison Eddy" userId="2b0c754c-67cb-416d-8ca5-651014957b36" providerId="ADAL" clId="{3947E0B0-A807-4ACF-B4EC-00715EEC94E8}" dt="2021-02-18T20:15:31.581" v="749" actId="47"/>
        <pc:sldMkLst>
          <pc:docMk/>
          <pc:sldMk cId="0" sldId="327"/>
        </pc:sldMkLst>
      </pc:sldChg>
      <pc:sldChg chg="del">
        <pc:chgData name="Allison Eddy" userId="2b0c754c-67cb-416d-8ca5-651014957b36" providerId="ADAL" clId="{3947E0B0-A807-4ACF-B4EC-00715EEC94E8}" dt="2021-02-18T20:30:44.608" v="1288" actId="47"/>
        <pc:sldMkLst>
          <pc:docMk/>
          <pc:sldMk cId="0" sldId="333"/>
        </pc:sldMkLst>
      </pc:sldChg>
      <pc:sldChg chg="del">
        <pc:chgData name="Allison Eddy" userId="2b0c754c-67cb-416d-8ca5-651014957b36" providerId="ADAL" clId="{3947E0B0-A807-4ACF-B4EC-00715EEC94E8}" dt="2021-02-18T20:15:32.684" v="750" actId="47"/>
        <pc:sldMkLst>
          <pc:docMk/>
          <pc:sldMk cId="2929633303" sldId="334"/>
        </pc:sldMkLst>
      </pc:sldChg>
      <pc:sldChg chg="modSp new mod">
        <pc:chgData name="Allison Eddy" userId="2b0c754c-67cb-416d-8ca5-651014957b36" providerId="ADAL" clId="{3947E0B0-A807-4ACF-B4EC-00715EEC94E8}" dt="2021-02-18T20:14:39.786" v="747" actId="20577"/>
        <pc:sldMkLst>
          <pc:docMk/>
          <pc:sldMk cId="1517511293" sldId="335"/>
        </pc:sldMkLst>
        <pc:spChg chg="mod">
          <ac:chgData name="Allison Eddy" userId="2b0c754c-67cb-416d-8ca5-651014957b36" providerId="ADAL" clId="{3947E0B0-A807-4ACF-B4EC-00715EEC94E8}" dt="2021-02-18T20:14:39.786" v="747" actId="20577"/>
          <ac:spMkLst>
            <pc:docMk/>
            <pc:sldMk cId="1517511293" sldId="335"/>
            <ac:spMk id="2" creationId="{D75E74E9-FD25-408D-B18A-92A00C7B472A}"/>
          </ac:spMkLst>
        </pc:spChg>
        <pc:spChg chg="mod">
          <ac:chgData name="Allison Eddy" userId="2b0c754c-67cb-416d-8ca5-651014957b36" providerId="ADAL" clId="{3947E0B0-A807-4ACF-B4EC-00715EEC94E8}" dt="2021-02-18T20:14:21.756" v="743" actId="20577"/>
          <ac:spMkLst>
            <pc:docMk/>
            <pc:sldMk cId="1517511293" sldId="335"/>
            <ac:spMk id="3" creationId="{7990834A-7503-435F-9F95-DF1D3C848241}"/>
          </ac:spMkLst>
        </pc:spChg>
      </pc:sldChg>
      <pc:sldChg chg="modSp new mod">
        <pc:chgData name="Allison Eddy" userId="2b0c754c-67cb-416d-8ca5-651014957b36" providerId="ADAL" clId="{3947E0B0-A807-4ACF-B4EC-00715EEC94E8}" dt="2021-02-18T20:22:34.624" v="1256" actId="20577"/>
        <pc:sldMkLst>
          <pc:docMk/>
          <pc:sldMk cId="415109454" sldId="336"/>
        </pc:sldMkLst>
        <pc:spChg chg="mod">
          <ac:chgData name="Allison Eddy" userId="2b0c754c-67cb-416d-8ca5-651014957b36" providerId="ADAL" clId="{3947E0B0-A807-4ACF-B4EC-00715EEC94E8}" dt="2021-02-18T20:16:34.034" v="773" actId="20577"/>
          <ac:spMkLst>
            <pc:docMk/>
            <pc:sldMk cId="415109454" sldId="336"/>
            <ac:spMk id="2" creationId="{FB4BB259-3F14-4DB8-A5CF-BE91B9E92E59}"/>
          </ac:spMkLst>
        </pc:spChg>
        <pc:spChg chg="mod">
          <ac:chgData name="Allison Eddy" userId="2b0c754c-67cb-416d-8ca5-651014957b36" providerId="ADAL" clId="{3947E0B0-A807-4ACF-B4EC-00715EEC94E8}" dt="2021-02-18T20:22:34.624" v="1256" actId="20577"/>
          <ac:spMkLst>
            <pc:docMk/>
            <pc:sldMk cId="415109454" sldId="336"/>
            <ac:spMk id="3" creationId="{5D1D2F16-532D-4337-B66C-AF02BCB6671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C3C1E41E-1F71-423E-A768-C6C3B68D41EF}" type="datetimeFigureOut">
              <a:rPr lang="en-US" smtClean="0"/>
              <a:pPr/>
              <a:t>2/24/2021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BA8380A9-0816-43EB-B9C6-3C4C06C08D6D}" type="slidenum">
              <a:rPr lang="en-US" smtClean="0"/>
              <a:pPr/>
              <a:t>‹#›</a:t>
            </a:fld>
            <a:endParaRPr lang="en-US"/>
          </a:p>
        </p:txBody>
      </p:sp>
    </p:spTree>
    <p:extLst>
      <p:ext uri="{BB962C8B-B14F-4D97-AF65-F5344CB8AC3E}">
        <p14:creationId xmlns:p14="http://schemas.microsoft.com/office/powerpoint/2010/main" val="321336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4011" y="0"/>
            <a:ext cx="3169920" cy="480060"/>
          </a:xfrm>
          <a:prstGeom prst="rect">
            <a:avLst/>
          </a:prstGeom>
        </p:spPr>
        <p:txBody>
          <a:bodyPr vert="horz" lIns="96661" tIns="48331" rIns="96661" bIns="48331" rtlCol="0"/>
          <a:lstStyle>
            <a:lvl1pPr algn="r">
              <a:defRPr sz="1300"/>
            </a:lvl1pPr>
          </a:lstStyle>
          <a:p>
            <a:fld id="{0C4B6D59-0171-427D-8A4E-1B165F42EE87}" type="datetimeFigureOut">
              <a:rPr lang="en-US" smtClean="0"/>
              <a:pPr/>
              <a:t>2/24/2021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8918"/>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4011" y="9118918"/>
            <a:ext cx="3169920" cy="480060"/>
          </a:xfrm>
          <a:prstGeom prst="rect">
            <a:avLst/>
          </a:prstGeom>
        </p:spPr>
        <p:txBody>
          <a:bodyPr vert="horz" lIns="96661" tIns="48331" rIns="96661" bIns="48331" rtlCol="0" anchor="b"/>
          <a:lstStyle>
            <a:lvl1pPr algn="r">
              <a:defRPr sz="1300"/>
            </a:lvl1pPr>
          </a:lstStyle>
          <a:p>
            <a:fld id="{6B5AD4B0-0A54-4D74-B2D1-EA820771437D}" type="slidenum">
              <a:rPr lang="en-US" smtClean="0"/>
              <a:pPr/>
              <a:t>‹#›</a:t>
            </a:fld>
            <a:endParaRPr lang="en-US"/>
          </a:p>
        </p:txBody>
      </p:sp>
    </p:spTree>
    <p:extLst>
      <p:ext uri="{BB962C8B-B14F-4D97-AF65-F5344CB8AC3E}">
        <p14:creationId xmlns:p14="http://schemas.microsoft.com/office/powerpoint/2010/main" val="16358492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5AD4B0-0A54-4D74-B2D1-EA820771437D}" type="slidenum">
              <a:rPr lang="en-US" smtClean="0"/>
              <a:pPr/>
              <a:t>1</a:t>
            </a:fld>
            <a:endParaRPr lang="en-US"/>
          </a:p>
        </p:txBody>
      </p:sp>
    </p:spTree>
    <p:extLst>
      <p:ext uri="{BB962C8B-B14F-4D97-AF65-F5344CB8AC3E}">
        <p14:creationId xmlns:p14="http://schemas.microsoft.com/office/powerpoint/2010/main" val="1910413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F21517E5-A015-49E6-976B-606037038E61}" type="datetimeFigureOut">
              <a:rPr lang="en-US" smtClean="0"/>
              <a:pPr/>
              <a:t>2/24/2021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0BCA7E3-3427-411D-BFFC-4C4B3BE9D1C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1517E5-A015-49E6-976B-606037038E61}"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1517E5-A015-49E6-976B-606037038E61}"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1517E5-A015-49E6-976B-606037038E61}"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21517E5-A015-49E6-976B-606037038E61}"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1517E5-A015-49E6-976B-606037038E61}"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21517E5-A015-49E6-976B-606037038E61}"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1517E5-A015-49E6-976B-606037038E61}"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21517E5-A015-49E6-976B-606037038E61}"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BCA7E3-3427-411D-BFFC-4C4B3BE9D1C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1517E5-A015-49E6-976B-606037038E61}"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CA7E3-3427-411D-BFFC-4C4B3BE9D1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F21517E5-A015-49E6-976B-606037038E61}"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CA7E3-3427-411D-BFFC-4C4B3BE9D1C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21517E5-A015-49E6-976B-606037038E61}" type="datetimeFigureOut">
              <a:rPr lang="en-US" smtClean="0"/>
              <a:pPr/>
              <a:t>2/24/2021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0BCA7E3-3427-411D-BFFC-4C4B3BE9D1C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aofed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spb.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33400"/>
            <a:ext cx="7406640" cy="1472184"/>
          </a:xfrm>
        </p:spPr>
        <p:txBody>
          <a:bodyPr>
            <a:normAutofit/>
          </a:bodyPr>
          <a:lstStyle/>
          <a:p>
            <a:r>
              <a:rPr lang="en-US" dirty="0"/>
              <a:t>Federal Employment</a:t>
            </a:r>
            <a:br>
              <a:rPr lang="en-US" dirty="0"/>
            </a:br>
            <a:r>
              <a:rPr lang="en-US" dirty="0"/>
              <a:t>Disciplinary Proceedings</a:t>
            </a:r>
          </a:p>
        </p:txBody>
      </p:sp>
      <p:sp>
        <p:nvSpPr>
          <p:cNvPr id="3" name="Subtitle 2"/>
          <p:cNvSpPr>
            <a:spLocks noGrp="1"/>
          </p:cNvSpPr>
          <p:nvPr>
            <p:ph type="subTitle" idx="1"/>
          </p:nvPr>
        </p:nvSpPr>
        <p:spPr>
          <a:xfrm>
            <a:off x="1447800" y="2209800"/>
            <a:ext cx="7406640" cy="3636336"/>
          </a:xfrm>
        </p:spPr>
        <p:txBody>
          <a:bodyPr>
            <a:normAutofit/>
          </a:bodyPr>
          <a:lstStyle/>
          <a:p>
            <a:r>
              <a:rPr lang="en-US" dirty="0"/>
              <a:t>Bonney,  Allenberg, O’Reilly, &amp; Eddy, P.C.</a:t>
            </a:r>
          </a:p>
          <a:p>
            <a:r>
              <a:rPr lang="en-US" dirty="0"/>
              <a:t>4854 </a:t>
            </a:r>
            <a:r>
              <a:rPr lang="en-US" dirty="0" err="1"/>
              <a:t>Haygood</a:t>
            </a:r>
            <a:r>
              <a:rPr lang="en-US" dirty="0"/>
              <a:t> Rd., Suite 200</a:t>
            </a:r>
          </a:p>
          <a:p>
            <a:r>
              <a:rPr lang="en-US" dirty="0"/>
              <a:t>Virginia Beach, VA 23455</a:t>
            </a:r>
          </a:p>
          <a:p>
            <a:r>
              <a:rPr lang="en-US" dirty="0"/>
              <a:t>Tel: (757) 460-3477</a:t>
            </a:r>
          </a:p>
          <a:p>
            <a:r>
              <a:rPr lang="en-US" dirty="0"/>
              <a:t>Fax: (757) 460-5387</a:t>
            </a:r>
          </a:p>
          <a:p>
            <a:r>
              <a:rPr lang="en-US" dirty="0"/>
              <a:t>Website: </a:t>
            </a:r>
            <a:r>
              <a:rPr lang="en-US" dirty="0">
                <a:hlinkClick r:id="rId3"/>
              </a:rPr>
              <a:t>http://baofedlaw.com</a:t>
            </a:r>
            <a:r>
              <a:rPr lang="en-US" dirty="0"/>
              <a:t> </a:t>
            </a:r>
          </a:p>
          <a:p>
            <a:r>
              <a:rPr lang="en-US" dirty="0"/>
              <a:t>We are also on Facebook!</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Discipline:</a:t>
            </a:r>
            <a:br>
              <a:rPr lang="en-US" dirty="0"/>
            </a:br>
            <a:r>
              <a:rPr lang="en-US" dirty="0"/>
              <a:t>Preparing the Oral Reply</a:t>
            </a:r>
          </a:p>
        </p:txBody>
      </p:sp>
      <p:sp>
        <p:nvSpPr>
          <p:cNvPr id="3" name="Content Placeholder 2"/>
          <p:cNvSpPr>
            <a:spLocks noGrp="1"/>
          </p:cNvSpPr>
          <p:nvPr>
            <p:ph idx="1"/>
          </p:nvPr>
        </p:nvSpPr>
        <p:spPr/>
        <p:txBody>
          <a:bodyPr>
            <a:normAutofit fontScale="77500" lnSpcReduction="20000"/>
          </a:bodyPr>
          <a:lstStyle/>
          <a:p>
            <a:r>
              <a:rPr lang="en-US" dirty="0"/>
              <a:t>The oral reply can simply be used to highlight aspects of the written reply.  If you are not comfortable speaking “off the cuff,” you can even read directly from the written reply in presenting the oral reply.</a:t>
            </a:r>
          </a:p>
          <a:p>
            <a:r>
              <a:rPr lang="en-US" dirty="0"/>
              <a:t>The oral reply is a good opportunity to make suggestions as to alternatives to formal discipline or settlement proposals that the employee may be willing to accept.  </a:t>
            </a:r>
          </a:p>
          <a:p>
            <a:pPr lvl="1"/>
            <a:r>
              <a:rPr lang="en-US" dirty="0"/>
              <a:t>For example: Employee is facing proposed removal but is only 6 months away from reaching minimum retirement age, and was planning on retiring at her MRA.  Oral reply can be used to explain that the employee would be agreeable to retiring at her MRA if the agency agrees to hold the removal action in abeyance until her retirement.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Discipline: </a:t>
            </a:r>
            <a:br>
              <a:rPr lang="en-US" dirty="0"/>
            </a:br>
            <a:r>
              <a:rPr lang="en-US" dirty="0"/>
              <a:t>Mitigating the Penalty</a:t>
            </a:r>
          </a:p>
        </p:txBody>
      </p:sp>
      <p:sp>
        <p:nvSpPr>
          <p:cNvPr id="3" name="Content Placeholder 2"/>
          <p:cNvSpPr>
            <a:spLocks noGrp="1"/>
          </p:cNvSpPr>
          <p:nvPr>
            <p:ph idx="1"/>
          </p:nvPr>
        </p:nvSpPr>
        <p:spPr/>
        <p:txBody>
          <a:bodyPr/>
          <a:lstStyle/>
          <a:p>
            <a:r>
              <a:rPr lang="en-US" dirty="0"/>
              <a:t>Oral and written replies can often be used to successfully mitigate the ultimate penalty imposed.</a:t>
            </a:r>
          </a:p>
          <a:p>
            <a:r>
              <a:rPr lang="en-US" dirty="0"/>
              <a:t>Even if the employee admits to misconduct, it is important to reply in order to highlight any mitigating circumstances that may call for a reduction in the penalty.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Discipline:</a:t>
            </a:r>
            <a:br>
              <a:rPr lang="en-US" dirty="0"/>
            </a:br>
            <a:r>
              <a:rPr lang="en-US" dirty="0"/>
              <a:t>Mitigation (</a:t>
            </a:r>
            <a:r>
              <a:rPr lang="en-US" i="1" u="sng" dirty="0"/>
              <a:t>Douglas</a:t>
            </a:r>
            <a:r>
              <a:rPr lang="en-US" dirty="0"/>
              <a:t> Factors)</a:t>
            </a:r>
          </a:p>
        </p:txBody>
      </p:sp>
      <p:sp>
        <p:nvSpPr>
          <p:cNvPr id="3" name="Content Placeholder 2"/>
          <p:cNvSpPr>
            <a:spLocks noGrp="1"/>
          </p:cNvSpPr>
          <p:nvPr>
            <p:ph idx="1"/>
          </p:nvPr>
        </p:nvSpPr>
        <p:spPr>
          <a:xfrm>
            <a:off x="1371600" y="1524000"/>
            <a:ext cx="7498080" cy="4800600"/>
          </a:xfrm>
        </p:spPr>
        <p:txBody>
          <a:bodyPr>
            <a:normAutofit fontScale="40000" lnSpcReduction="20000"/>
          </a:bodyPr>
          <a:lstStyle/>
          <a:p>
            <a:r>
              <a:rPr lang="en-US" sz="5500" dirty="0"/>
              <a:t>ALWAYS discuss the applicable </a:t>
            </a:r>
            <a:r>
              <a:rPr lang="en-US" sz="5500" i="1" u="sng" dirty="0"/>
              <a:t>Douglas</a:t>
            </a:r>
            <a:r>
              <a:rPr lang="en-US" sz="5500" dirty="0"/>
              <a:t> Factors in replying to proposed action.</a:t>
            </a:r>
          </a:p>
          <a:p>
            <a:r>
              <a:rPr lang="en-US" sz="5500" dirty="0"/>
              <a:t>The </a:t>
            </a:r>
            <a:r>
              <a:rPr lang="en-US" sz="5500" i="1" u="sng" dirty="0"/>
              <a:t>Douglas</a:t>
            </a:r>
            <a:r>
              <a:rPr lang="en-US" sz="5500" dirty="0"/>
              <a:t> Factors:</a:t>
            </a:r>
          </a:p>
          <a:p>
            <a:pPr marL="916686" lvl="1" indent="-514350">
              <a:buFont typeface="+mj-lt"/>
              <a:buAutoNum type="arabicPeriod"/>
            </a:pPr>
            <a:r>
              <a:rPr lang="en-US" sz="5500" dirty="0"/>
              <a:t>The nature and seriousness of the offense, and its relation to the employee's duties, position, and responsibilities, including whether the offense was intentional or technical or inadvertent, or was committed maliciously or for gain, or was frequently repeated;</a:t>
            </a:r>
          </a:p>
          <a:p>
            <a:pPr marL="916686" lvl="1" indent="-514350">
              <a:buFont typeface="+mj-lt"/>
              <a:buAutoNum type="arabicPeriod"/>
            </a:pPr>
            <a:r>
              <a:rPr lang="en-US" sz="5500" dirty="0"/>
              <a:t>The employee's job level and type of employment, including supervisory or fiduciary role, contacts with the public, and prominence of the position;</a:t>
            </a:r>
          </a:p>
          <a:p>
            <a:pPr marL="916686" lvl="1" indent="-514350">
              <a:buFont typeface="+mj-lt"/>
              <a:buAutoNum type="arabicPeriod"/>
            </a:pPr>
            <a:r>
              <a:rPr lang="en-US" sz="5500" dirty="0"/>
              <a:t>The employee's past disciplinary record;</a:t>
            </a:r>
          </a:p>
          <a:p>
            <a:pPr marL="916686" lvl="1" indent="-514350">
              <a:buFont typeface="+mj-lt"/>
              <a:buAutoNum type="arabicPeriod"/>
            </a:pPr>
            <a:r>
              <a:rPr lang="en-US" sz="5500" dirty="0"/>
              <a:t>The employee's past work record, including length of service, performance on the job, ability to get along with fellow workers, and dependability;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Discipline: </a:t>
            </a:r>
            <a:br>
              <a:rPr lang="en-US" dirty="0"/>
            </a:br>
            <a:r>
              <a:rPr lang="en-US" dirty="0"/>
              <a:t>Mitigation (</a:t>
            </a:r>
            <a:r>
              <a:rPr lang="en-US" i="1" u="sng" dirty="0"/>
              <a:t>Douglas</a:t>
            </a:r>
            <a:r>
              <a:rPr lang="en-US" dirty="0"/>
              <a:t> Factors cont’d)</a:t>
            </a:r>
          </a:p>
        </p:txBody>
      </p:sp>
      <p:sp>
        <p:nvSpPr>
          <p:cNvPr id="3" name="Content Placeholder 2"/>
          <p:cNvSpPr>
            <a:spLocks noGrp="1"/>
          </p:cNvSpPr>
          <p:nvPr>
            <p:ph idx="1"/>
          </p:nvPr>
        </p:nvSpPr>
        <p:spPr/>
        <p:txBody>
          <a:bodyPr>
            <a:normAutofit fontScale="55000" lnSpcReduction="20000"/>
          </a:bodyPr>
          <a:lstStyle/>
          <a:p>
            <a:pPr marL="916686" lvl="1" indent="-514350">
              <a:buFont typeface="+mj-lt"/>
              <a:buAutoNum type="arabicPeriod" startAt="5"/>
            </a:pPr>
            <a:r>
              <a:rPr lang="en-US" sz="5000" dirty="0"/>
              <a:t>The effect of the offense upon the employee's ability to perform at a satisfactory level and its effect upon supervisors' confidence in the employee's ability to perform assigned duties;</a:t>
            </a:r>
          </a:p>
          <a:p>
            <a:pPr marL="916686" lvl="1" indent="-514350">
              <a:buFont typeface="+mj-lt"/>
              <a:buAutoNum type="arabicPeriod" startAt="5"/>
            </a:pPr>
            <a:r>
              <a:rPr lang="en-US" sz="5000" dirty="0"/>
              <a:t>Consistency of the penalty with those imposed upon other employees for the same or similar offenses;</a:t>
            </a:r>
          </a:p>
          <a:p>
            <a:pPr marL="916686" lvl="1" indent="-514350">
              <a:buFont typeface="+mj-lt"/>
              <a:buAutoNum type="arabicPeriod" startAt="5"/>
            </a:pPr>
            <a:r>
              <a:rPr lang="en-US" sz="5000" dirty="0"/>
              <a:t>Consistency of the penalty with any applicable agency table of penalties;</a:t>
            </a:r>
          </a:p>
          <a:p>
            <a:pPr marL="916686" lvl="1" indent="-514350">
              <a:buFont typeface="+mj-lt"/>
              <a:buAutoNum type="arabicPeriod" startAt="5"/>
            </a:pPr>
            <a:r>
              <a:rPr lang="en-US" sz="5000" dirty="0"/>
              <a:t>The notoriety of the offense or its impact upon the reputation of the agency;</a:t>
            </a:r>
          </a:p>
          <a:p>
            <a:pPr marL="916686" lvl="1" indent="-514350">
              <a:buFont typeface="+mj-lt"/>
              <a:buAutoNum type="arabicPeriod" startAt="5"/>
            </a:pPr>
            <a:endParaRPr lang="en-US" sz="3700"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Discipline:</a:t>
            </a:r>
            <a:br>
              <a:rPr lang="en-US" dirty="0"/>
            </a:br>
            <a:r>
              <a:rPr lang="en-US" dirty="0"/>
              <a:t>Mitigation (</a:t>
            </a:r>
            <a:r>
              <a:rPr lang="en-US" i="1" u="sng" dirty="0"/>
              <a:t>Douglas</a:t>
            </a:r>
            <a:r>
              <a:rPr lang="en-US" dirty="0"/>
              <a:t> Factors cont’d)</a:t>
            </a:r>
          </a:p>
        </p:txBody>
      </p:sp>
      <p:sp>
        <p:nvSpPr>
          <p:cNvPr id="3" name="Content Placeholder 2"/>
          <p:cNvSpPr>
            <a:spLocks noGrp="1"/>
          </p:cNvSpPr>
          <p:nvPr>
            <p:ph idx="1"/>
          </p:nvPr>
        </p:nvSpPr>
        <p:spPr/>
        <p:txBody>
          <a:bodyPr>
            <a:normAutofit fontScale="47500" lnSpcReduction="20000"/>
          </a:bodyPr>
          <a:lstStyle/>
          <a:p>
            <a:pPr marL="916686" lvl="1" indent="-514350">
              <a:buFont typeface="+mj-lt"/>
              <a:buAutoNum type="arabicPeriod" startAt="9"/>
            </a:pPr>
            <a:r>
              <a:rPr lang="en-US" sz="5000" dirty="0"/>
              <a:t>The clarity with which the employee was on notice of any rules that were violated in committing the offense, or had been warned about the conduct in question;</a:t>
            </a:r>
          </a:p>
          <a:p>
            <a:pPr marL="916686" lvl="1" indent="-514350">
              <a:buFont typeface="+mj-lt"/>
              <a:buAutoNum type="arabicPeriod" startAt="9"/>
            </a:pPr>
            <a:r>
              <a:rPr lang="en-US" sz="5000" dirty="0"/>
              <a:t>Potential for the employee's rehabilitation;</a:t>
            </a:r>
          </a:p>
          <a:p>
            <a:pPr marL="916686" lvl="1" indent="-514350">
              <a:buFont typeface="+mj-lt"/>
              <a:buAutoNum type="arabicPeriod" startAt="9"/>
            </a:pPr>
            <a:r>
              <a:rPr lang="en-US" sz="5000" dirty="0"/>
              <a:t>Mitigating circumstances surrounding the offense such as unusual job tensions, personality problems; mental impairment; harassment; or bad faith, malice or provocation on the part of others involved in the matter; and</a:t>
            </a:r>
          </a:p>
          <a:p>
            <a:pPr marL="916686" lvl="1" indent="-514350">
              <a:buFont typeface="+mj-lt"/>
              <a:buAutoNum type="arabicPeriod" startAt="9"/>
            </a:pPr>
            <a:r>
              <a:rPr lang="en-US" sz="5000" dirty="0"/>
              <a:t>The adequacy and effectiveness of alternative sanctions to deter such conduct in the future.</a:t>
            </a:r>
          </a:p>
          <a:p>
            <a:pPr>
              <a:buNone/>
            </a:pPr>
            <a:r>
              <a:rPr lang="en-US" sz="5000" i="1" dirty="0"/>
              <a:t>	</a:t>
            </a:r>
            <a:r>
              <a:rPr lang="en-US" sz="5000" i="1" u="sng" dirty="0"/>
              <a:t>Douglas v. Veterans Administration</a:t>
            </a:r>
            <a:r>
              <a:rPr lang="en-US" sz="5000" dirty="0"/>
              <a:t>, 5 MSPR 280 (1981).</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Discipline: Receipt of Decision</a:t>
            </a:r>
          </a:p>
        </p:txBody>
      </p:sp>
      <p:sp>
        <p:nvSpPr>
          <p:cNvPr id="3" name="Content Placeholder 2"/>
          <p:cNvSpPr>
            <a:spLocks noGrp="1"/>
          </p:cNvSpPr>
          <p:nvPr>
            <p:ph idx="1"/>
          </p:nvPr>
        </p:nvSpPr>
        <p:spPr/>
        <p:txBody>
          <a:bodyPr>
            <a:normAutofit fontScale="55000" lnSpcReduction="20000"/>
          </a:bodyPr>
          <a:lstStyle/>
          <a:p>
            <a:r>
              <a:rPr lang="en-US" dirty="0"/>
              <a:t>If a decision is issued imposing disciplinary action, the employee is left to decide what to do next:</a:t>
            </a:r>
          </a:p>
          <a:p>
            <a:r>
              <a:rPr lang="en-US" dirty="0" err="1"/>
              <a:t>MSPB</a:t>
            </a:r>
            <a:r>
              <a:rPr lang="en-US" dirty="0"/>
              <a:t> appeal? (15+ days suspension, removal, demotion) (Specific to Title 5 Employees) (Not for </a:t>
            </a:r>
            <a:r>
              <a:rPr lang="en-US" dirty="0" err="1"/>
              <a:t>NAF</a:t>
            </a:r>
            <a:r>
              <a:rPr lang="en-US" dirty="0"/>
              <a:t>)</a:t>
            </a:r>
          </a:p>
          <a:p>
            <a:pPr lvl="1"/>
            <a:r>
              <a:rPr lang="en-US" dirty="0"/>
              <a:t>Refer employee to Union lawyers</a:t>
            </a:r>
          </a:p>
          <a:p>
            <a:r>
              <a:rPr lang="en-US" dirty="0"/>
              <a:t>Grievance? </a:t>
            </a:r>
          </a:p>
          <a:p>
            <a:pPr lvl="1"/>
            <a:r>
              <a:rPr lang="en-US" dirty="0"/>
              <a:t>Normally available for disciplinary actions in which the MSPB would not have jurisdiction – check your CBA!</a:t>
            </a:r>
          </a:p>
          <a:p>
            <a:r>
              <a:rPr lang="en-US" dirty="0"/>
              <a:t>EEO complaint? </a:t>
            </a:r>
          </a:p>
          <a:p>
            <a:pPr lvl="1"/>
            <a:r>
              <a:rPr lang="en-US" dirty="0"/>
              <a:t>If the Employee has either an </a:t>
            </a:r>
            <a:r>
              <a:rPr lang="en-US" dirty="0" err="1"/>
              <a:t>MSPB</a:t>
            </a:r>
            <a:r>
              <a:rPr lang="en-US" dirty="0"/>
              <a:t> or grievance right, do NOT file it as an </a:t>
            </a:r>
            <a:r>
              <a:rPr lang="en-US" dirty="0" err="1"/>
              <a:t>EEO</a:t>
            </a:r>
            <a:r>
              <a:rPr lang="en-US" dirty="0"/>
              <a:t> complaint.  </a:t>
            </a:r>
            <a:r>
              <a:rPr lang="en-US" dirty="0" err="1"/>
              <a:t>EEO</a:t>
            </a:r>
            <a:r>
              <a:rPr lang="en-US" dirty="0"/>
              <a:t> Complaints should be considered the option of LAST RESORT!</a:t>
            </a:r>
          </a:p>
          <a:p>
            <a:r>
              <a:rPr lang="en-US" dirty="0"/>
              <a:t>Disability retirement? </a:t>
            </a:r>
          </a:p>
          <a:p>
            <a:pPr lvl="1"/>
            <a:r>
              <a:rPr lang="en-US" dirty="0"/>
              <a:t>Comes up a lot in performance-based actions</a:t>
            </a:r>
          </a:p>
          <a:p>
            <a:pPr lvl="1"/>
            <a:r>
              <a:rPr lang="en-US" dirty="0"/>
              <a:t>Employee can file for disability retirement and still litigate case in another forum. (Ex. GS/WG employee removed for medical inability but could have continued doing her job if the Agency had accommodated her.  Employee can file for disability retirement but still file MSPB appeal to appeal the termination.)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MSPB</a:t>
            </a:r>
            <a:r>
              <a:rPr lang="en-US" dirty="0"/>
              <a:t> Appeal – For Eligible </a:t>
            </a:r>
            <a:r>
              <a:rPr lang="en-US" dirty="0" err="1"/>
              <a:t>BUEs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Once a decision on a proposed disciplinary action is issued, the employee has 30 calendar days from the effective date of the disciplinary action to file an appeal to the MSPB.</a:t>
            </a:r>
          </a:p>
          <a:p>
            <a:r>
              <a:rPr lang="en-US" dirty="0"/>
              <a:t>As soon as the decision is issued, if you have not done so already, contact the Union attorneys and provide us with the applicable documentation (Notice of proposed disciplinary action, Supporting documents, Reply, Decision on proposed disciplinary action)</a:t>
            </a:r>
          </a:p>
          <a:p>
            <a:r>
              <a:rPr lang="en-US" dirty="0"/>
              <a:t>An MSPB appeal is filed with the Regional MSPB office with jurisdiction over your area.  A map showing the jurisdictions for the Regional MSPB offices can be found on the MSPB website (</a:t>
            </a:r>
            <a:r>
              <a:rPr lang="en-US" dirty="0">
                <a:hlinkClick r:id="rId2"/>
              </a:rPr>
              <a:t>www.mspb.gov</a:t>
            </a:r>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Merit Systems Protection Board (MSPB) Overview</a:t>
            </a:r>
          </a:p>
        </p:txBody>
      </p:sp>
      <p:sp>
        <p:nvSpPr>
          <p:cNvPr id="3" name="Content Placeholder 2"/>
          <p:cNvSpPr>
            <a:spLocks noGrp="1"/>
          </p:cNvSpPr>
          <p:nvPr>
            <p:ph idx="1"/>
          </p:nvPr>
        </p:nvSpPr>
        <p:spPr>
          <a:xfrm>
            <a:off x="1435608" y="1447800"/>
            <a:ext cx="7498080" cy="5029200"/>
          </a:xfrm>
        </p:spPr>
        <p:txBody>
          <a:bodyPr>
            <a:normAutofit fontScale="25000" lnSpcReduction="20000"/>
          </a:bodyPr>
          <a:lstStyle/>
          <a:p>
            <a:r>
              <a:rPr lang="en-US" sz="8000" dirty="0"/>
              <a:t>What can be appealed to the MSPB?</a:t>
            </a:r>
          </a:p>
          <a:p>
            <a:pPr lvl="1"/>
            <a:r>
              <a:rPr lang="en-US" sz="8000" dirty="0"/>
              <a:t>Appeals of adverse actions (suspensions of 15 days or more, including indefinite suspensions; removals; demotions; involuntary retirement)</a:t>
            </a:r>
          </a:p>
          <a:p>
            <a:pPr lvl="1"/>
            <a:r>
              <a:rPr lang="en-US" sz="8000" dirty="0"/>
              <a:t>Individual Right of Action (IRA) appeals concerning whistleblower retaliation</a:t>
            </a:r>
          </a:p>
          <a:p>
            <a:pPr lvl="1"/>
            <a:r>
              <a:rPr lang="en-US" sz="8000" dirty="0"/>
              <a:t>Appeals of disability retirement denials</a:t>
            </a:r>
          </a:p>
          <a:p>
            <a:r>
              <a:rPr lang="en-US" sz="8000" dirty="0"/>
              <a:t>Who is covered?</a:t>
            </a:r>
          </a:p>
          <a:p>
            <a:pPr lvl="1"/>
            <a:r>
              <a:rPr lang="en-US" sz="8000" dirty="0"/>
              <a:t>Available to most tenured Title 5 GS (white collar) and WG (blue collar) federal government employees who have been issued an adverse action</a:t>
            </a:r>
          </a:p>
          <a:p>
            <a:pPr lvl="1"/>
            <a:r>
              <a:rPr lang="en-US" sz="8000" u="sng" dirty="0"/>
              <a:t>NOT</a:t>
            </a:r>
            <a:r>
              <a:rPr lang="en-US" sz="8000" dirty="0"/>
              <a:t> available to NAF employees</a:t>
            </a:r>
          </a:p>
          <a:p>
            <a:pPr lvl="1"/>
            <a:r>
              <a:rPr lang="en-US" sz="8000" u="sng" dirty="0"/>
              <a:t>NOT</a:t>
            </a:r>
            <a:r>
              <a:rPr lang="en-US" sz="8000" dirty="0"/>
              <a:t> available to probationary employees (with very limited exceptions)</a:t>
            </a:r>
          </a:p>
          <a:p>
            <a:r>
              <a:rPr lang="en-US" sz="8000" dirty="0"/>
              <a:t>When does an MSPB Appeal Get Filed?</a:t>
            </a:r>
          </a:p>
          <a:p>
            <a:pPr lvl="1"/>
            <a:r>
              <a:rPr lang="en-US" sz="8000" dirty="0"/>
              <a:t>File petition for appeal within </a:t>
            </a:r>
            <a:r>
              <a:rPr lang="en-US" sz="8000" b="1" dirty="0"/>
              <a:t>30 calendar days </a:t>
            </a:r>
            <a:r>
              <a:rPr lang="en-US" sz="8000" dirty="0"/>
              <a:t>of the EFFECTIVE DATE of the adverse action</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p:txBody>
          <a:bodyPr>
            <a:normAutofit fontScale="90000"/>
          </a:bodyPr>
          <a:lstStyle/>
          <a:p>
            <a:r>
              <a:rPr lang="en-US" dirty="0"/>
              <a:t>Common </a:t>
            </a:r>
            <a:r>
              <a:rPr lang="en-US" dirty="0" err="1"/>
              <a:t>BUE</a:t>
            </a:r>
            <a:r>
              <a:rPr lang="en-US" dirty="0"/>
              <a:t> Issues Presented to  Union Stewards</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p:txBody>
          <a:bodyPr>
            <a:normAutofit lnSpcReduction="10000"/>
          </a:bodyPr>
          <a:lstStyle/>
          <a:p>
            <a:r>
              <a:rPr lang="en-US" dirty="0"/>
              <a:t>Disciplinary Actions</a:t>
            </a:r>
          </a:p>
          <a:p>
            <a:pPr lvl="1"/>
            <a:r>
              <a:rPr lang="en-US" dirty="0"/>
              <a:t>Usually consists of a proposed disciplinary action and the right to reply to the proposal</a:t>
            </a:r>
          </a:p>
          <a:p>
            <a:r>
              <a:rPr lang="en-US" dirty="0"/>
              <a:t>Violations of the Collective Bargaining Agreement</a:t>
            </a:r>
          </a:p>
          <a:p>
            <a:pPr lvl="1"/>
            <a:r>
              <a:rPr lang="en-US" dirty="0"/>
              <a:t>Including violations of law or regulations that have been incorporated into the CBA</a:t>
            </a:r>
          </a:p>
          <a:p>
            <a:r>
              <a:rPr lang="en-US" dirty="0"/>
              <a:t>EEO Complaints</a:t>
            </a:r>
          </a:p>
          <a:p>
            <a:pPr lvl="1"/>
            <a:r>
              <a:rPr lang="en-US" dirty="0"/>
              <a:t>Only applies to complaints of unlawful discrimination</a:t>
            </a:r>
          </a:p>
          <a:p>
            <a:endParaRPr lang="en-US" dirty="0"/>
          </a:p>
        </p:txBody>
      </p:sp>
    </p:spTree>
    <p:extLst>
      <p:ext uri="{BB962C8B-B14F-4D97-AF65-F5344CB8AC3E}">
        <p14:creationId xmlns:p14="http://schemas.microsoft.com/office/powerpoint/2010/main" val="1517511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BB259-3F14-4DB8-A5CF-BE91B9E92E59}"/>
              </a:ext>
            </a:extLst>
          </p:cNvPr>
          <p:cNvSpPr>
            <a:spLocks noGrp="1"/>
          </p:cNvSpPr>
          <p:nvPr>
            <p:ph type="title"/>
          </p:nvPr>
        </p:nvSpPr>
        <p:spPr/>
        <p:txBody>
          <a:bodyPr/>
          <a:lstStyle/>
          <a:p>
            <a:r>
              <a:rPr lang="en-US" dirty="0"/>
              <a:t>Disciplinary Actions</a:t>
            </a:r>
          </a:p>
        </p:txBody>
      </p:sp>
      <p:sp>
        <p:nvSpPr>
          <p:cNvPr id="3" name="Content Placeholder 2">
            <a:extLst>
              <a:ext uri="{FF2B5EF4-FFF2-40B4-BE49-F238E27FC236}">
                <a16:creationId xmlns:a16="http://schemas.microsoft.com/office/drawing/2014/main" id="{5D1D2F16-532D-4337-B66C-AF02BCB66713}"/>
              </a:ext>
            </a:extLst>
          </p:cNvPr>
          <p:cNvSpPr>
            <a:spLocks noGrp="1"/>
          </p:cNvSpPr>
          <p:nvPr>
            <p:ph idx="1"/>
          </p:nvPr>
        </p:nvSpPr>
        <p:spPr/>
        <p:txBody>
          <a:bodyPr>
            <a:normAutofit fontScale="62500" lnSpcReduction="20000"/>
          </a:bodyPr>
          <a:lstStyle/>
          <a:p>
            <a:r>
              <a:rPr lang="en-US" sz="3500" dirty="0"/>
              <a:t>For most* non-probationary federal employees, before effecting disciplinary action against the employee, the Agency </a:t>
            </a:r>
            <a:r>
              <a:rPr lang="en-US" sz="3500" u="sng" dirty="0"/>
              <a:t>MUST</a:t>
            </a:r>
            <a:r>
              <a:rPr lang="en-US" sz="3500" dirty="0"/>
              <a:t> provide the employee with due process, i.e., a Notice of Proposed Disciplinary Action and an Opportunity to Reply to the Proposal.  </a:t>
            </a:r>
          </a:p>
          <a:p>
            <a:pPr lvl="1"/>
            <a:r>
              <a:rPr lang="en-US" sz="3200" dirty="0"/>
              <a:t>Employees will often turn to their Union reps for assistance with their reply to a proposed disciplinary action!</a:t>
            </a:r>
          </a:p>
          <a:p>
            <a:r>
              <a:rPr lang="en-US" sz="3500" dirty="0"/>
              <a:t>Disciplinary actions will always be categorized as either:</a:t>
            </a:r>
          </a:p>
          <a:p>
            <a:pPr marL="916686" lvl="1" indent="-514350">
              <a:buFont typeface="+mj-lt"/>
              <a:buAutoNum type="arabicPeriod"/>
            </a:pPr>
            <a:r>
              <a:rPr lang="en-US" sz="3200" dirty="0"/>
              <a:t>misconduct or </a:t>
            </a:r>
          </a:p>
          <a:p>
            <a:pPr marL="916686" lvl="1" indent="-514350">
              <a:buFont typeface="+mj-lt"/>
              <a:buAutoNum type="arabicPeriod"/>
            </a:pPr>
            <a:r>
              <a:rPr lang="en-US" sz="3200" dirty="0"/>
              <a:t>unacceptable performance</a:t>
            </a:r>
          </a:p>
          <a:p>
            <a:r>
              <a:rPr lang="en-US" sz="3500" dirty="0"/>
              <a:t>*</a:t>
            </a:r>
            <a:r>
              <a:rPr lang="en-US" sz="3500" dirty="0" err="1"/>
              <a:t>NAF</a:t>
            </a:r>
            <a:r>
              <a:rPr lang="en-US" sz="3500" dirty="0"/>
              <a:t> employees are different. For </a:t>
            </a:r>
            <a:r>
              <a:rPr lang="en-US" sz="3500" dirty="0" err="1"/>
              <a:t>NAF</a:t>
            </a:r>
            <a:r>
              <a:rPr lang="en-US" sz="3500" dirty="0"/>
              <a:t> employees, disciplinary process is usually spelled out in agency disciplinary instructions. However, many agencies’ disciplinary instructions for </a:t>
            </a:r>
            <a:r>
              <a:rPr lang="en-US" sz="3500" dirty="0" err="1"/>
              <a:t>NAF</a:t>
            </a:r>
            <a:r>
              <a:rPr lang="en-US" sz="3500" dirty="0"/>
              <a:t> employees mirror the process for other employees, including proposal and opportunity to reply.</a:t>
            </a:r>
          </a:p>
        </p:txBody>
      </p:sp>
    </p:spTree>
    <p:extLst>
      <p:ext uri="{BB962C8B-B14F-4D97-AF65-F5344CB8AC3E}">
        <p14:creationId xmlns:p14="http://schemas.microsoft.com/office/powerpoint/2010/main" val="415109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 Performance</a:t>
            </a:r>
          </a:p>
        </p:txBody>
      </p:sp>
      <p:sp>
        <p:nvSpPr>
          <p:cNvPr id="3" name="Content Placeholder 2"/>
          <p:cNvSpPr>
            <a:spLocks noGrp="1"/>
          </p:cNvSpPr>
          <p:nvPr>
            <p:ph idx="1"/>
          </p:nvPr>
        </p:nvSpPr>
        <p:spPr/>
        <p:txBody>
          <a:bodyPr>
            <a:normAutofit fontScale="92500" lnSpcReduction="20000"/>
          </a:bodyPr>
          <a:lstStyle/>
          <a:p>
            <a:r>
              <a:rPr lang="en-US" dirty="0"/>
              <a:t>Proposed performance-based actions usually involve the employee first being issued an unacceptable performance appraisal and placed on a Performance Improvement Plan (PIP).</a:t>
            </a:r>
          </a:p>
          <a:p>
            <a:r>
              <a:rPr lang="en-US" dirty="0"/>
              <a:t>Oftentimes, if the employee really is experiencing a performance deficiency, there may be a medical condition at play negatively affecting the employee’s performance.  Ask the employee questions to find out if a reasonable accommodation argument could be made in the reply.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 Misconduct</a:t>
            </a:r>
          </a:p>
        </p:txBody>
      </p:sp>
      <p:sp>
        <p:nvSpPr>
          <p:cNvPr id="3" name="Content Placeholder 2"/>
          <p:cNvSpPr>
            <a:spLocks noGrp="1"/>
          </p:cNvSpPr>
          <p:nvPr>
            <p:ph idx="1"/>
          </p:nvPr>
        </p:nvSpPr>
        <p:spPr/>
        <p:txBody>
          <a:bodyPr>
            <a:normAutofit fontScale="70000" lnSpcReduction="20000"/>
          </a:bodyPr>
          <a:lstStyle/>
          <a:p>
            <a:r>
              <a:rPr lang="en-US" dirty="0"/>
              <a:t>Misconduct is the most frequent issue in disciplinary actions.</a:t>
            </a:r>
          </a:p>
          <a:p>
            <a:r>
              <a:rPr lang="en-US" dirty="0"/>
              <a:t>The specific misconduct being alleged should be explicitly set forth in the proposal notice, which should state the Charge or Charges, and any and all Specifications (specific instances of alleged misconduct, including the “4 W’s”: who, what, when, where).  </a:t>
            </a:r>
          </a:p>
          <a:p>
            <a:pPr lvl="1"/>
            <a:r>
              <a:rPr lang="en-US" dirty="0"/>
              <a:t>If this information is not included in the proposal notice, ask for it in writing!  </a:t>
            </a:r>
          </a:p>
          <a:p>
            <a:pPr lvl="1"/>
            <a:r>
              <a:rPr lang="en-US" dirty="0"/>
              <a:t>If the information is still not provided and employee does not know what the specifications are referring to, explain in the reply that the employee and Union were not provided sufficient information to notify the employee of what specific misconduct is being alleged. </a:t>
            </a:r>
          </a:p>
          <a:p>
            <a:pPr lvl="1"/>
            <a:r>
              <a:rPr lang="en-US" dirty="0"/>
              <a:t>Sometimes, “I don’t know what the proposal is talking about” can be a perfectly valid defense!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Discipline: </a:t>
            </a:r>
            <a:br>
              <a:rPr lang="en-US" dirty="0"/>
            </a:br>
            <a:r>
              <a:rPr lang="en-US" dirty="0"/>
              <a:t>Understanding What Happened</a:t>
            </a:r>
          </a:p>
        </p:txBody>
      </p:sp>
      <p:sp>
        <p:nvSpPr>
          <p:cNvPr id="3" name="Content Placeholder 2"/>
          <p:cNvSpPr>
            <a:spLocks noGrp="1"/>
          </p:cNvSpPr>
          <p:nvPr>
            <p:ph idx="1"/>
          </p:nvPr>
        </p:nvSpPr>
        <p:spPr/>
        <p:txBody>
          <a:bodyPr>
            <a:normAutofit/>
          </a:bodyPr>
          <a:lstStyle/>
          <a:p>
            <a:r>
              <a:rPr lang="en-US" dirty="0"/>
              <a:t>When an employee brings a proposed disciplinary action to her Union representative, it is important to read the proposal and ask the employee questions about the facts alleged.  Even if the employee admits that the incident occurred as alleged, there may be mitigating circumstances calling for a lesser penalty.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Discipline: </a:t>
            </a:r>
            <a:br>
              <a:rPr lang="en-US" dirty="0"/>
            </a:br>
            <a:r>
              <a:rPr lang="en-US" dirty="0"/>
              <a:t>Understanding What Happened</a:t>
            </a:r>
          </a:p>
        </p:txBody>
      </p:sp>
      <p:sp>
        <p:nvSpPr>
          <p:cNvPr id="3" name="Content Placeholder 2"/>
          <p:cNvSpPr>
            <a:spLocks noGrp="1"/>
          </p:cNvSpPr>
          <p:nvPr>
            <p:ph idx="1"/>
          </p:nvPr>
        </p:nvSpPr>
        <p:spPr/>
        <p:txBody>
          <a:bodyPr>
            <a:normAutofit fontScale="70000" lnSpcReduction="20000"/>
          </a:bodyPr>
          <a:lstStyle/>
          <a:p>
            <a:pPr>
              <a:buNone/>
            </a:pPr>
            <a:r>
              <a:rPr lang="en-US" dirty="0"/>
              <a:t>Ask the Employee:</a:t>
            </a:r>
          </a:p>
          <a:p>
            <a:r>
              <a:rPr lang="en-US" dirty="0"/>
              <a:t>Did the incident occur as alleged? If so:</a:t>
            </a:r>
          </a:p>
          <a:p>
            <a:pPr lvl="1"/>
            <a:r>
              <a:rPr lang="en-US" dirty="0"/>
              <a:t>Why did you do it?  What are the surrounding circumstances?</a:t>
            </a:r>
          </a:p>
          <a:p>
            <a:pPr lvl="1"/>
            <a:r>
              <a:rPr lang="en-US" dirty="0"/>
              <a:t>Did anyone else do the same thing? Were they disciplined?</a:t>
            </a:r>
          </a:p>
          <a:p>
            <a:r>
              <a:rPr lang="en-US" dirty="0"/>
              <a:t>Did the incident occur differently than alleged? If so:</a:t>
            </a:r>
          </a:p>
          <a:p>
            <a:pPr lvl="1"/>
            <a:r>
              <a:rPr lang="en-US" dirty="0"/>
              <a:t>What really happened?</a:t>
            </a:r>
          </a:p>
          <a:p>
            <a:pPr lvl="1"/>
            <a:r>
              <a:rPr lang="en-US" dirty="0"/>
              <a:t>Are there any witnesses? (name, job title, contact information)</a:t>
            </a:r>
          </a:p>
          <a:p>
            <a:pPr lvl="2"/>
            <a:r>
              <a:rPr lang="en-US" sz="2900" dirty="0"/>
              <a:t>If the employee identifies witnesses, ask her to get letters (signed and dated) from the witnesses confirming what happened.</a:t>
            </a:r>
          </a:p>
          <a:p>
            <a:pPr lvl="1"/>
            <a:r>
              <a:rPr lang="en-US" dirty="0"/>
              <a:t>Are there any documents that would support your version of the facts?</a:t>
            </a:r>
          </a:p>
          <a:p>
            <a:pPr lvl="2"/>
            <a:r>
              <a:rPr lang="en-US" sz="2900" dirty="0"/>
              <a:t>If the employee identifies documents, ask her to provide the Union with those documents or, if the employee does not have the documents in her possession, file a 7114(b) Request for Information to get the documents from the Agency.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Discipline: </a:t>
            </a:r>
            <a:br>
              <a:rPr lang="en-US" dirty="0"/>
            </a:br>
            <a:r>
              <a:rPr lang="en-US" dirty="0"/>
              <a:t>Understanding What Happened</a:t>
            </a:r>
          </a:p>
        </p:txBody>
      </p:sp>
      <p:sp>
        <p:nvSpPr>
          <p:cNvPr id="3" name="Content Placeholder 2"/>
          <p:cNvSpPr>
            <a:spLocks noGrp="1"/>
          </p:cNvSpPr>
          <p:nvPr>
            <p:ph idx="1"/>
          </p:nvPr>
        </p:nvSpPr>
        <p:spPr/>
        <p:txBody>
          <a:bodyPr>
            <a:normAutofit fontScale="85000" lnSpcReduction="20000"/>
          </a:bodyPr>
          <a:lstStyle/>
          <a:p>
            <a:r>
              <a:rPr lang="en-US" dirty="0"/>
              <a:t>When representing an employee in her reply to a proposed disciplinary action,  ALWAYS do three things upon receipt of the proposal:</a:t>
            </a:r>
          </a:p>
          <a:p>
            <a:pPr marL="916686" lvl="1" indent="-514350">
              <a:buFont typeface="+mj-lt"/>
              <a:buAutoNum type="arabicPeriod"/>
            </a:pPr>
            <a:r>
              <a:rPr lang="en-US" dirty="0"/>
              <a:t>REQUEST TO REPLY ORALLY </a:t>
            </a:r>
            <a:r>
              <a:rPr lang="en-US" u="sng" dirty="0"/>
              <a:t>AND</a:t>
            </a:r>
            <a:r>
              <a:rPr lang="en-US" dirty="0"/>
              <a:t> IN WRITING!</a:t>
            </a:r>
          </a:p>
          <a:p>
            <a:pPr marL="916686" lvl="1" indent="-514350">
              <a:buFont typeface="+mj-lt"/>
              <a:buAutoNum type="arabicPeriod"/>
            </a:pPr>
            <a:r>
              <a:rPr lang="en-US" dirty="0"/>
              <a:t>REQUEST AN EXTENSION!</a:t>
            </a:r>
          </a:p>
          <a:p>
            <a:pPr lvl="2"/>
            <a:r>
              <a:rPr lang="en-US" dirty="0"/>
              <a:t>Especially with proposed removals, even if you don’t need an extension, extending the proposal period extends the amount of time the employee is still in a paid status with the Agency.</a:t>
            </a:r>
          </a:p>
          <a:p>
            <a:pPr marL="916686" lvl="1" indent="-514350">
              <a:buFont typeface="+mj-lt"/>
              <a:buAutoNum type="arabicPeriod"/>
            </a:pPr>
            <a:r>
              <a:rPr lang="en-US" dirty="0"/>
              <a:t>REQUEST ANY AND ALL MATERIALS RELIED UPON IN PROPOSING THE ACTION!</a:t>
            </a:r>
          </a:p>
          <a:p>
            <a:pPr lvl="2"/>
            <a:r>
              <a:rPr lang="en-US" dirty="0"/>
              <a:t>Even if you think the employee already has any documents associated with the allegations, there are always other documents, such as the agency’s disciplinary instructions and table of penalties, that can be requested and used in the reply.</a:t>
            </a:r>
          </a:p>
          <a:p>
            <a:pPr lvl="1">
              <a:buNone/>
            </a:pPr>
            <a:r>
              <a:rPr lang="en-US" dirty="0"/>
              <a:t>All of these requests should be in WRITING!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Discipline: </a:t>
            </a:r>
            <a:br>
              <a:rPr lang="en-US" dirty="0"/>
            </a:br>
            <a:r>
              <a:rPr lang="en-US" dirty="0"/>
              <a:t>Preparing the Written Reply</a:t>
            </a:r>
          </a:p>
        </p:txBody>
      </p:sp>
      <p:sp>
        <p:nvSpPr>
          <p:cNvPr id="3" name="Content Placeholder 2"/>
          <p:cNvSpPr>
            <a:spLocks noGrp="1"/>
          </p:cNvSpPr>
          <p:nvPr>
            <p:ph idx="1"/>
          </p:nvPr>
        </p:nvSpPr>
        <p:spPr/>
        <p:txBody>
          <a:bodyPr>
            <a:normAutofit fontScale="70000" lnSpcReduction="20000"/>
          </a:bodyPr>
          <a:lstStyle/>
          <a:p>
            <a:r>
              <a:rPr lang="en-US" dirty="0"/>
              <a:t>A written reply does not need to be long, eloquent, or include citations to a million cases.  The written reply should include a summary of the charge and any specifications, along with a specific explanation of why the charge/specifications are wrong and why the penalty is too severe.</a:t>
            </a:r>
          </a:p>
          <a:p>
            <a:r>
              <a:rPr lang="en-US" dirty="0"/>
              <a:t>If the Agency did not provide sufficient evidence to allow the employee to respond to the specific allegations, don’t play a guessing game.  Instead, explain in the reply that the employee was not provided sufficient evidence for the employee to be able to respond to the specific allegations.</a:t>
            </a:r>
          </a:p>
          <a:p>
            <a:r>
              <a:rPr lang="en-US" dirty="0"/>
              <a:t>If applicable, make suggestions to the deciding official about other witnesses they should contact and/or documents they should seek in order to get the full story before making a decision on the proposed action.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1527</TotalTime>
  <Words>1886</Words>
  <Application>Microsoft Office PowerPoint</Application>
  <PresentationFormat>On-screen Show (4:3)</PresentationFormat>
  <Paragraphs>108</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Gill Sans MT</vt:lpstr>
      <vt:lpstr>Verdana</vt:lpstr>
      <vt:lpstr>Wingdings 2</vt:lpstr>
      <vt:lpstr>Solstice</vt:lpstr>
      <vt:lpstr>Federal Employment Disciplinary Proceedings</vt:lpstr>
      <vt:lpstr>Common BUE Issues Presented to  Union Stewards</vt:lpstr>
      <vt:lpstr>Disciplinary Actions</vt:lpstr>
      <vt:lpstr>Discipline: Performance</vt:lpstr>
      <vt:lpstr>Discipline: Misconduct</vt:lpstr>
      <vt:lpstr>Discipline:  Understanding What Happened</vt:lpstr>
      <vt:lpstr>Discipline:  Understanding What Happened</vt:lpstr>
      <vt:lpstr>Discipline:  Understanding What Happened</vt:lpstr>
      <vt:lpstr>Discipline:  Preparing the Written Reply</vt:lpstr>
      <vt:lpstr>Discipline: Preparing the Oral Reply</vt:lpstr>
      <vt:lpstr>Discipline:  Mitigating the Penalty</vt:lpstr>
      <vt:lpstr>Discipline: Mitigation (Douglas Factors)</vt:lpstr>
      <vt:lpstr>Discipline:  Mitigation (Douglas Factors cont’d)</vt:lpstr>
      <vt:lpstr>Discipline: Mitigation (Douglas Factors cont’d)</vt:lpstr>
      <vt:lpstr>Discipline: Receipt of Decision</vt:lpstr>
      <vt:lpstr>MSPB Appeal – For Eligible BUEs</vt:lpstr>
      <vt:lpstr>Merit Systems Protection Board (MSPB)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Employment Law Overview</dc:title>
  <dc:creator>Allison Barger</dc:creator>
  <cp:lastModifiedBy>Allison Eddy</cp:lastModifiedBy>
  <cp:revision>118</cp:revision>
  <cp:lastPrinted>2021-02-05T19:52:45Z</cp:lastPrinted>
  <dcterms:created xsi:type="dcterms:W3CDTF">2014-11-10T18:30:45Z</dcterms:created>
  <dcterms:modified xsi:type="dcterms:W3CDTF">2021-02-24T20:51:18Z</dcterms:modified>
</cp:coreProperties>
</file>